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>
  <p:sldMasterIdLst>
    <p:sldMasterId id="2147483743" r:id="rId1"/>
  </p:sldMasterIdLst>
  <p:notesMasterIdLst>
    <p:notesMasterId r:id="rId13"/>
  </p:notesMasterIdLst>
  <p:handoutMasterIdLst>
    <p:handoutMasterId r:id="rId14"/>
  </p:handoutMasterIdLst>
  <p:sldIdLst>
    <p:sldId id="1376" r:id="rId2"/>
    <p:sldId id="1379" r:id="rId3"/>
    <p:sldId id="1383" r:id="rId4"/>
    <p:sldId id="1378" r:id="rId5"/>
    <p:sldId id="1384" r:id="rId6"/>
    <p:sldId id="1386" r:id="rId7"/>
    <p:sldId id="1387" r:id="rId8"/>
    <p:sldId id="1368" r:id="rId9"/>
    <p:sldId id="1388" r:id="rId10"/>
    <p:sldId id="1389" r:id="rId11"/>
    <p:sldId id="1390" r:id="rId12"/>
  </p:sldIdLst>
  <p:sldSz cx="9906000" cy="6858000" type="A4"/>
  <p:notesSz cx="9931400" cy="6794500"/>
  <p:custDataLst>
    <p:tags r:id="rId15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buClr>
        <a:schemeClr val="accent1"/>
      </a:buClr>
      <a:buFont typeface="Arial" charset="0"/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buClr>
        <a:schemeClr val="accent1"/>
      </a:buClr>
      <a:buFont typeface="Arial" charset="0"/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buClr>
        <a:schemeClr val="accent1"/>
      </a:buClr>
      <a:buFont typeface="Arial" charset="0"/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buClr>
        <a:schemeClr val="accent1"/>
      </a:buClr>
      <a:buFont typeface="Arial" charset="0"/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buClr>
        <a:schemeClr val="accent1"/>
      </a:buClr>
      <a:buFont typeface="Arial" charset="0"/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1E05"/>
    <a:srgbClr val="EAEAEA"/>
    <a:srgbClr val="808080"/>
    <a:srgbClr val="EBEBEB"/>
    <a:srgbClr val="99CCFF"/>
    <a:srgbClr val="F8F8F8"/>
    <a:srgbClr val="006D7E"/>
    <a:srgbClr val="D88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Közepesen sötét stílus 2 – 4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Világos stílus 1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4" autoAdjust="0"/>
    <p:restoredTop sz="90099" autoAdjust="0"/>
  </p:normalViewPr>
  <p:slideViewPr>
    <p:cSldViewPr snapToGrid="0" snapToObjects="1" showGuides="1">
      <p:cViewPr>
        <p:scale>
          <a:sx n="75" d="100"/>
          <a:sy n="75" d="100"/>
        </p:scale>
        <p:origin x="-810" y="-510"/>
      </p:cViewPr>
      <p:guideLst>
        <p:guide orient="horz" pos="4139"/>
        <p:guide orient="horz" pos="1157"/>
        <p:guide/>
        <p:guide pos="3863"/>
        <p:guide pos="6037"/>
        <p:guide pos="3156"/>
        <p:guide pos="3737"/>
        <p:guide pos="3030"/>
        <p:guide pos="2477"/>
        <p:guide pos="2346"/>
        <p:guide pos="1360"/>
        <p:guide pos="1235"/>
        <p:guide pos="2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1" d="100"/>
          <a:sy n="111" d="100"/>
        </p:scale>
        <p:origin x="-294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5B10BD-7B0D-43D5-951E-8EBB55EF255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54855EB-1508-4AF8-AE9F-9D55660D4434}">
      <dgm:prSet phldrT="[Szöveg]"/>
      <dgm:spPr/>
      <dgm:t>
        <a:bodyPr/>
        <a:lstStyle/>
        <a:p>
          <a:r>
            <a:rPr lang="hu-HU" dirty="0" smtClean="0"/>
            <a:t>A legveszélyesebb helyzetek definíciója</a:t>
          </a:r>
          <a:endParaRPr lang="hu-HU" dirty="0"/>
        </a:p>
      </dgm:t>
    </dgm:pt>
    <dgm:pt modelId="{0E1EEC8F-F07B-482B-A4C4-6A2889FCD2B2}" type="parTrans" cxnId="{FA5FFFA1-B7D6-4498-9B79-B0485A2DF6EE}">
      <dgm:prSet/>
      <dgm:spPr/>
      <dgm:t>
        <a:bodyPr/>
        <a:lstStyle/>
        <a:p>
          <a:endParaRPr lang="hu-HU"/>
        </a:p>
      </dgm:t>
    </dgm:pt>
    <dgm:pt modelId="{E781CBF5-F2EC-473D-93E0-2E0BF8241DBC}" type="sibTrans" cxnId="{FA5FFFA1-B7D6-4498-9B79-B0485A2DF6EE}">
      <dgm:prSet/>
      <dgm:spPr/>
      <dgm:t>
        <a:bodyPr/>
        <a:lstStyle/>
        <a:p>
          <a:endParaRPr lang="hu-HU"/>
        </a:p>
      </dgm:t>
    </dgm:pt>
    <dgm:pt modelId="{EB0350DE-199D-4D08-9DCD-9BC3A15E83B9}">
      <dgm:prSet phldrT="[Szöveg]"/>
      <dgm:spPr/>
      <dgm:t>
        <a:bodyPr/>
        <a:lstStyle/>
        <a:p>
          <a:r>
            <a:rPr lang="hu-HU" dirty="0" smtClean="0"/>
            <a:t>Kockázat csökkentő lépések, akciók kidolgozása</a:t>
          </a:r>
          <a:endParaRPr lang="hu-HU" dirty="0"/>
        </a:p>
      </dgm:t>
    </dgm:pt>
    <dgm:pt modelId="{10861EE6-CAE5-479F-A04B-6F72577263DB}" type="parTrans" cxnId="{80AB48BA-2EC7-4FC3-8D14-D543B64765DF}">
      <dgm:prSet/>
      <dgm:spPr/>
      <dgm:t>
        <a:bodyPr/>
        <a:lstStyle/>
        <a:p>
          <a:endParaRPr lang="hu-HU"/>
        </a:p>
      </dgm:t>
    </dgm:pt>
    <dgm:pt modelId="{6876F672-79AA-42C2-B160-BAD70971C8AD}" type="sibTrans" cxnId="{80AB48BA-2EC7-4FC3-8D14-D543B64765DF}">
      <dgm:prSet/>
      <dgm:spPr/>
      <dgm:t>
        <a:bodyPr/>
        <a:lstStyle/>
        <a:p>
          <a:endParaRPr lang="hu-HU"/>
        </a:p>
      </dgm:t>
    </dgm:pt>
    <dgm:pt modelId="{2FA56D75-E861-4C84-A0CE-EF36D71D4754}">
      <dgm:prSet phldrT="[Szöveg]"/>
      <dgm:spPr/>
      <dgm:t>
        <a:bodyPr/>
        <a:lstStyle/>
        <a:p>
          <a:r>
            <a:rPr lang="hu-HU" dirty="0" smtClean="0"/>
            <a:t>Megállapodás az érdekképviseletekkel az eljárásrendről</a:t>
          </a:r>
          <a:endParaRPr lang="hu-HU" dirty="0"/>
        </a:p>
      </dgm:t>
    </dgm:pt>
    <dgm:pt modelId="{630E922B-498C-4BB4-BBE5-8809B39AE8EA}" type="parTrans" cxnId="{07D68193-D0DC-4259-9543-6168B06A8582}">
      <dgm:prSet/>
      <dgm:spPr/>
      <dgm:t>
        <a:bodyPr/>
        <a:lstStyle/>
        <a:p>
          <a:endParaRPr lang="hu-HU"/>
        </a:p>
      </dgm:t>
    </dgm:pt>
    <dgm:pt modelId="{C2F2CE8A-D455-4BCF-94FE-C76FC7D2BCE9}" type="sibTrans" cxnId="{07D68193-D0DC-4259-9543-6168B06A8582}">
      <dgm:prSet/>
      <dgm:spPr/>
      <dgm:t>
        <a:bodyPr/>
        <a:lstStyle/>
        <a:p>
          <a:endParaRPr lang="hu-HU"/>
        </a:p>
      </dgm:t>
    </dgm:pt>
    <dgm:pt modelId="{B1A6385F-5294-46BF-8E72-23A9231CDACD}">
      <dgm:prSet phldrT="[Szöveg]"/>
      <dgm:spPr/>
      <dgm:t>
        <a:bodyPr/>
        <a:lstStyle/>
        <a:p>
          <a:r>
            <a:rPr lang="hu-HU" dirty="0" smtClean="0"/>
            <a:t>Kampány indítása</a:t>
          </a:r>
          <a:endParaRPr lang="hu-HU" dirty="0"/>
        </a:p>
      </dgm:t>
    </dgm:pt>
    <dgm:pt modelId="{DF961FE0-7703-4D79-96B7-7397DB77B0C8}" type="parTrans" cxnId="{1B81E1C8-7448-42E0-9CF4-4859D8438A53}">
      <dgm:prSet/>
      <dgm:spPr/>
      <dgm:t>
        <a:bodyPr/>
        <a:lstStyle/>
        <a:p>
          <a:endParaRPr lang="hu-HU"/>
        </a:p>
      </dgm:t>
    </dgm:pt>
    <dgm:pt modelId="{57CDBCD1-500E-4262-A528-AE6F7B0E3EB5}" type="sibTrans" cxnId="{1B81E1C8-7448-42E0-9CF4-4859D8438A53}">
      <dgm:prSet/>
      <dgm:spPr/>
      <dgm:t>
        <a:bodyPr/>
        <a:lstStyle/>
        <a:p>
          <a:endParaRPr lang="hu-HU"/>
        </a:p>
      </dgm:t>
    </dgm:pt>
    <dgm:pt modelId="{558FB5B7-B53C-44D5-A057-C73C9312FB37}" type="pres">
      <dgm:prSet presAssocID="{945B10BD-7B0D-43D5-951E-8EBB55EF2552}" presName="CompostProcess" presStyleCnt="0">
        <dgm:presLayoutVars>
          <dgm:dir/>
          <dgm:resizeHandles val="exact"/>
        </dgm:presLayoutVars>
      </dgm:prSet>
      <dgm:spPr/>
    </dgm:pt>
    <dgm:pt modelId="{B4D6B965-69B5-45BC-B613-FD485308B455}" type="pres">
      <dgm:prSet presAssocID="{945B10BD-7B0D-43D5-951E-8EBB55EF2552}" presName="arrow" presStyleLbl="bgShp" presStyleIdx="0" presStyleCnt="1"/>
      <dgm:spPr/>
    </dgm:pt>
    <dgm:pt modelId="{48CFB040-40D2-4B5E-AF4F-A8FA659A0476}" type="pres">
      <dgm:prSet presAssocID="{945B10BD-7B0D-43D5-951E-8EBB55EF2552}" presName="linearProcess" presStyleCnt="0"/>
      <dgm:spPr/>
    </dgm:pt>
    <dgm:pt modelId="{DD7FEBC5-6C1B-4538-8A1E-56BDC8AA6C69}" type="pres">
      <dgm:prSet presAssocID="{554855EB-1508-4AF8-AE9F-9D55660D443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3624DF4-9033-41CC-AE78-637A3E309915}" type="pres">
      <dgm:prSet presAssocID="{E781CBF5-F2EC-473D-93E0-2E0BF8241DBC}" presName="sibTrans" presStyleCnt="0"/>
      <dgm:spPr/>
    </dgm:pt>
    <dgm:pt modelId="{1830F6D6-3797-4446-9313-A6B4072F281B}" type="pres">
      <dgm:prSet presAssocID="{EB0350DE-199D-4D08-9DCD-9BC3A15E83B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9193216-D73E-4257-9459-5CD9A9150EB6}" type="pres">
      <dgm:prSet presAssocID="{6876F672-79AA-42C2-B160-BAD70971C8AD}" presName="sibTrans" presStyleCnt="0"/>
      <dgm:spPr/>
    </dgm:pt>
    <dgm:pt modelId="{3C0261A6-4590-4CC1-A6E6-EE90746DEDC3}" type="pres">
      <dgm:prSet presAssocID="{2FA56D75-E861-4C84-A0CE-EF36D71D4754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75F6C7C-4F11-42FB-9E7D-B830CDE574CB}" type="pres">
      <dgm:prSet presAssocID="{C2F2CE8A-D455-4BCF-94FE-C76FC7D2BCE9}" presName="sibTrans" presStyleCnt="0"/>
      <dgm:spPr/>
    </dgm:pt>
    <dgm:pt modelId="{99C6BC33-F776-409A-9783-DE200EEBB3E0}" type="pres">
      <dgm:prSet presAssocID="{B1A6385F-5294-46BF-8E72-23A9231CDAC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79AD0B9-8F4F-45CF-A232-9CF6A2C58319}" type="presOf" srcId="{B1A6385F-5294-46BF-8E72-23A9231CDACD}" destId="{99C6BC33-F776-409A-9783-DE200EEBB3E0}" srcOrd="0" destOrd="0" presId="urn:microsoft.com/office/officeart/2005/8/layout/hProcess9"/>
    <dgm:cxn modelId="{07D68193-D0DC-4259-9543-6168B06A8582}" srcId="{945B10BD-7B0D-43D5-951E-8EBB55EF2552}" destId="{2FA56D75-E861-4C84-A0CE-EF36D71D4754}" srcOrd="2" destOrd="0" parTransId="{630E922B-498C-4BB4-BBE5-8809B39AE8EA}" sibTransId="{C2F2CE8A-D455-4BCF-94FE-C76FC7D2BCE9}"/>
    <dgm:cxn modelId="{4C1F2C90-3B0A-457E-8CF0-5D4EEFF17717}" type="presOf" srcId="{554855EB-1508-4AF8-AE9F-9D55660D4434}" destId="{DD7FEBC5-6C1B-4538-8A1E-56BDC8AA6C69}" srcOrd="0" destOrd="0" presId="urn:microsoft.com/office/officeart/2005/8/layout/hProcess9"/>
    <dgm:cxn modelId="{80AB48BA-2EC7-4FC3-8D14-D543B64765DF}" srcId="{945B10BD-7B0D-43D5-951E-8EBB55EF2552}" destId="{EB0350DE-199D-4D08-9DCD-9BC3A15E83B9}" srcOrd="1" destOrd="0" parTransId="{10861EE6-CAE5-479F-A04B-6F72577263DB}" sibTransId="{6876F672-79AA-42C2-B160-BAD70971C8AD}"/>
    <dgm:cxn modelId="{1B81E1C8-7448-42E0-9CF4-4859D8438A53}" srcId="{945B10BD-7B0D-43D5-951E-8EBB55EF2552}" destId="{B1A6385F-5294-46BF-8E72-23A9231CDACD}" srcOrd="3" destOrd="0" parTransId="{DF961FE0-7703-4D79-96B7-7397DB77B0C8}" sibTransId="{57CDBCD1-500E-4262-A528-AE6F7B0E3EB5}"/>
    <dgm:cxn modelId="{FA5FFFA1-B7D6-4498-9B79-B0485A2DF6EE}" srcId="{945B10BD-7B0D-43D5-951E-8EBB55EF2552}" destId="{554855EB-1508-4AF8-AE9F-9D55660D4434}" srcOrd="0" destOrd="0" parTransId="{0E1EEC8F-F07B-482B-A4C4-6A2889FCD2B2}" sibTransId="{E781CBF5-F2EC-473D-93E0-2E0BF8241DBC}"/>
    <dgm:cxn modelId="{FECD7888-0DCE-4771-A0C4-E3394F5BB0C1}" type="presOf" srcId="{EB0350DE-199D-4D08-9DCD-9BC3A15E83B9}" destId="{1830F6D6-3797-4446-9313-A6B4072F281B}" srcOrd="0" destOrd="0" presId="urn:microsoft.com/office/officeart/2005/8/layout/hProcess9"/>
    <dgm:cxn modelId="{9FEEC4B9-16DC-4F7C-875B-DFB6352181CC}" type="presOf" srcId="{945B10BD-7B0D-43D5-951E-8EBB55EF2552}" destId="{558FB5B7-B53C-44D5-A057-C73C9312FB37}" srcOrd="0" destOrd="0" presId="urn:microsoft.com/office/officeart/2005/8/layout/hProcess9"/>
    <dgm:cxn modelId="{571C2760-4EF6-4B0A-9B25-B89A5631AF53}" type="presOf" srcId="{2FA56D75-E861-4C84-A0CE-EF36D71D4754}" destId="{3C0261A6-4590-4CC1-A6E6-EE90746DEDC3}" srcOrd="0" destOrd="0" presId="urn:microsoft.com/office/officeart/2005/8/layout/hProcess9"/>
    <dgm:cxn modelId="{33CAC842-9911-49F4-BF5B-1F1ADC2C8704}" type="presParOf" srcId="{558FB5B7-B53C-44D5-A057-C73C9312FB37}" destId="{B4D6B965-69B5-45BC-B613-FD485308B455}" srcOrd="0" destOrd="0" presId="urn:microsoft.com/office/officeart/2005/8/layout/hProcess9"/>
    <dgm:cxn modelId="{625D4CB2-2799-4010-B1A6-F542BEB09414}" type="presParOf" srcId="{558FB5B7-B53C-44D5-A057-C73C9312FB37}" destId="{48CFB040-40D2-4B5E-AF4F-A8FA659A0476}" srcOrd="1" destOrd="0" presId="urn:microsoft.com/office/officeart/2005/8/layout/hProcess9"/>
    <dgm:cxn modelId="{A9347C85-78CA-455A-B092-6D4CA082E784}" type="presParOf" srcId="{48CFB040-40D2-4B5E-AF4F-A8FA659A0476}" destId="{DD7FEBC5-6C1B-4538-8A1E-56BDC8AA6C69}" srcOrd="0" destOrd="0" presId="urn:microsoft.com/office/officeart/2005/8/layout/hProcess9"/>
    <dgm:cxn modelId="{C1314516-BBA4-4B4A-94C8-1DEF2930FABF}" type="presParOf" srcId="{48CFB040-40D2-4B5E-AF4F-A8FA659A0476}" destId="{43624DF4-9033-41CC-AE78-637A3E309915}" srcOrd="1" destOrd="0" presId="urn:microsoft.com/office/officeart/2005/8/layout/hProcess9"/>
    <dgm:cxn modelId="{0E193097-2586-447C-A11D-D01D579B5E37}" type="presParOf" srcId="{48CFB040-40D2-4B5E-AF4F-A8FA659A0476}" destId="{1830F6D6-3797-4446-9313-A6B4072F281B}" srcOrd="2" destOrd="0" presId="urn:microsoft.com/office/officeart/2005/8/layout/hProcess9"/>
    <dgm:cxn modelId="{0953C0CE-40C2-423F-B775-46BFCFE896DF}" type="presParOf" srcId="{48CFB040-40D2-4B5E-AF4F-A8FA659A0476}" destId="{B9193216-D73E-4257-9459-5CD9A9150EB6}" srcOrd="3" destOrd="0" presId="urn:microsoft.com/office/officeart/2005/8/layout/hProcess9"/>
    <dgm:cxn modelId="{8F66F038-2EE4-4E4F-B110-80D03065741F}" type="presParOf" srcId="{48CFB040-40D2-4B5E-AF4F-A8FA659A0476}" destId="{3C0261A6-4590-4CC1-A6E6-EE90746DEDC3}" srcOrd="4" destOrd="0" presId="urn:microsoft.com/office/officeart/2005/8/layout/hProcess9"/>
    <dgm:cxn modelId="{9C2B4206-EDC2-4B6F-8EB6-AD23063354C8}" type="presParOf" srcId="{48CFB040-40D2-4B5E-AF4F-A8FA659A0476}" destId="{D75F6C7C-4F11-42FB-9E7D-B830CDE574CB}" srcOrd="5" destOrd="0" presId="urn:microsoft.com/office/officeart/2005/8/layout/hProcess9"/>
    <dgm:cxn modelId="{90331193-CE9C-4085-AAC9-BD4DFB60F7A6}" type="presParOf" srcId="{48CFB040-40D2-4B5E-AF4F-A8FA659A0476}" destId="{99C6BC33-F776-409A-9783-DE200EEBB3E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F5F840-E751-4439-A96C-6E43BA316E43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591B68AB-D538-4D2B-8019-DF43562EDDB2}">
      <dgm:prSet custT="1"/>
      <dgm:spPr/>
      <dgm:t>
        <a:bodyPr/>
        <a:lstStyle/>
        <a:p>
          <a:pPr rtl="0"/>
          <a:r>
            <a:rPr lang="hu-HU" sz="1800" dirty="0" smtClean="0"/>
            <a:t>Biztonsági öv bekapcsolása a gépkocsiban </a:t>
          </a:r>
          <a:endParaRPr lang="hu-HU" sz="1800" dirty="0"/>
        </a:p>
      </dgm:t>
    </dgm:pt>
    <dgm:pt modelId="{A2BCF51F-2580-435B-83EA-E0C3FA6CF62F}" type="parTrans" cxnId="{826A05C9-E934-42F2-BCFB-4C1801D3F5CB}">
      <dgm:prSet/>
      <dgm:spPr/>
      <dgm:t>
        <a:bodyPr/>
        <a:lstStyle/>
        <a:p>
          <a:endParaRPr lang="hu-HU" sz="1400"/>
        </a:p>
      </dgm:t>
    </dgm:pt>
    <dgm:pt modelId="{C20FE92B-2B08-4BED-B5C2-4B2599119C82}" type="sibTrans" cxnId="{826A05C9-E934-42F2-BCFB-4C1801D3F5CB}">
      <dgm:prSet/>
      <dgm:spPr/>
      <dgm:t>
        <a:bodyPr/>
        <a:lstStyle/>
        <a:p>
          <a:endParaRPr lang="hu-HU" sz="1400"/>
        </a:p>
      </dgm:t>
    </dgm:pt>
    <dgm:pt modelId="{1B77EAF0-0C60-431A-95BF-9DD4AB5F74EA}">
      <dgm:prSet custT="1"/>
      <dgm:spPr/>
      <dgm:t>
        <a:bodyPr/>
        <a:lstStyle/>
        <a:p>
          <a:pPr rtl="0"/>
          <a:r>
            <a:rPr lang="hu-HU" sz="1800" dirty="0" smtClean="0"/>
            <a:t>A feszültségmentesítés szabályai</a:t>
          </a:r>
          <a:endParaRPr lang="hu-HU" sz="1800" dirty="0"/>
        </a:p>
      </dgm:t>
    </dgm:pt>
    <dgm:pt modelId="{4354A026-3A17-4B9F-8987-26A4E2357613}" type="parTrans" cxnId="{33AEC4DF-77CC-4E26-8803-A2147D1150CA}">
      <dgm:prSet/>
      <dgm:spPr/>
      <dgm:t>
        <a:bodyPr/>
        <a:lstStyle/>
        <a:p>
          <a:endParaRPr lang="hu-HU" sz="1400"/>
        </a:p>
      </dgm:t>
    </dgm:pt>
    <dgm:pt modelId="{37C65FAB-CDF6-456F-A347-F36F8CD4D3CD}" type="sibTrans" cxnId="{33AEC4DF-77CC-4E26-8803-A2147D1150CA}">
      <dgm:prSet/>
      <dgm:spPr/>
      <dgm:t>
        <a:bodyPr/>
        <a:lstStyle/>
        <a:p>
          <a:endParaRPr lang="hu-HU" sz="1400"/>
        </a:p>
      </dgm:t>
    </dgm:pt>
    <dgm:pt modelId="{9D525886-67F2-4A9D-932A-72AFDD0D9B57}">
      <dgm:prSet custT="1"/>
      <dgm:spPr/>
      <dgm:t>
        <a:bodyPr/>
        <a:lstStyle/>
        <a:p>
          <a:pPr rtl="0"/>
          <a:r>
            <a:rPr lang="hu-HU" sz="1800" dirty="0" smtClean="0"/>
            <a:t>Alkoholfogyasztás tilalma</a:t>
          </a:r>
          <a:endParaRPr lang="hu-HU" sz="1800" dirty="0"/>
        </a:p>
      </dgm:t>
    </dgm:pt>
    <dgm:pt modelId="{20992E97-F70A-4A62-B233-0E01A4A35ABE}" type="parTrans" cxnId="{9B4CC879-90D5-43F2-B41C-9CFF4F89DC58}">
      <dgm:prSet/>
      <dgm:spPr/>
      <dgm:t>
        <a:bodyPr/>
        <a:lstStyle/>
        <a:p>
          <a:endParaRPr lang="hu-HU" sz="1400"/>
        </a:p>
      </dgm:t>
    </dgm:pt>
    <dgm:pt modelId="{CD689B5E-A8CB-451D-A29C-549AD865A34D}" type="sibTrans" cxnId="{9B4CC879-90D5-43F2-B41C-9CFF4F89DC58}">
      <dgm:prSet/>
      <dgm:spPr/>
      <dgm:t>
        <a:bodyPr/>
        <a:lstStyle/>
        <a:p>
          <a:endParaRPr lang="hu-HU" sz="1400"/>
        </a:p>
      </dgm:t>
    </dgm:pt>
    <dgm:pt modelId="{AD90AD77-6D79-4127-BA6B-ABB5E5386777}">
      <dgm:prSet custT="1"/>
      <dgm:spPr/>
      <dgm:t>
        <a:bodyPr/>
        <a:lstStyle/>
        <a:p>
          <a:pPr rtl="0"/>
          <a:r>
            <a:rPr lang="hu-HU" sz="1800" dirty="0" smtClean="0"/>
            <a:t>Munkaterület átadás-átvételének szabályai</a:t>
          </a:r>
          <a:endParaRPr lang="hu-HU" sz="1800" dirty="0"/>
        </a:p>
      </dgm:t>
    </dgm:pt>
    <dgm:pt modelId="{9A37AE71-CD99-4797-B950-ADCD93FFCBD2}" type="parTrans" cxnId="{90C44B90-76FA-47E4-B4F5-0499B3FCAF3B}">
      <dgm:prSet/>
      <dgm:spPr/>
      <dgm:t>
        <a:bodyPr/>
        <a:lstStyle/>
        <a:p>
          <a:endParaRPr lang="hu-HU" sz="1400"/>
        </a:p>
      </dgm:t>
    </dgm:pt>
    <dgm:pt modelId="{A0A9C92A-9719-448C-ACC2-E5B95FDCFEF6}" type="sibTrans" cxnId="{90C44B90-76FA-47E4-B4F5-0499B3FCAF3B}">
      <dgm:prSet/>
      <dgm:spPr/>
      <dgm:t>
        <a:bodyPr/>
        <a:lstStyle/>
        <a:p>
          <a:endParaRPr lang="hu-HU" sz="1400"/>
        </a:p>
      </dgm:t>
    </dgm:pt>
    <dgm:pt modelId="{DF7BFE30-77B2-4AA6-8CE6-8377C8B756E8}">
      <dgm:prSet custT="1"/>
      <dgm:spPr/>
      <dgm:t>
        <a:bodyPr/>
        <a:lstStyle/>
        <a:p>
          <a:pPr rtl="0"/>
          <a:r>
            <a:rPr lang="hu-HU" sz="1800" dirty="0" smtClean="0"/>
            <a:t>A magasban végzett munka szabályai</a:t>
          </a:r>
          <a:endParaRPr lang="hu-HU" sz="1800" dirty="0"/>
        </a:p>
      </dgm:t>
    </dgm:pt>
    <dgm:pt modelId="{70B3722B-2591-49A7-8BD0-0972180964E7}" type="parTrans" cxnId="{600F3F4B-B5EF-4689-8A98-91D8B93A58BD}">
      <dgm:prSet/>
      <dgm:spPr/>
      <dgm:t>
        <a:bodyPr/>
        <a:lstStyle/>
        <a:p>
          <a:endParaRPr lang="hu-HU" sz="1400"/>
        </a:p>
      </dgm:t>
    </dgm:pt>
    <dgm:pt modelId="{42079088-0941-4C26-B822-4D1DFA9E0E93}" type="sibTrans" cxnId="{600F3F4B-B5EF-4689-8A98-91D8B93A58BD}">
      <dgm:prSet/>
      <dgm:spPr/>
      <dgm:t>
        <a:bodyPr/>
        <a:lstStyle/>
        <a:p>
          <a:endParaRPr lang="hu-HU" sz="1400"/>
        </a:p>
      </dgm:t>
    </dgm:pt>
    <dgm:pt modelId="{FBD4C3ED-F230-4D46-AE18-739E18DF3CF4}">
      <dgm:prSet custT="1"/>
      <dgm:spPr/>
      <dgm:t>
        <a:bodyPr/>
        <a:lstStyle/>
        <a:p>
          <a:pPr rtl="0"/>
          <a:r>
            <a:rPr lang="hu-HU" sz="1800" dirty="0" smtClean="0"/>
            <a:t>Munkavégzési jogosultság</a:t>
          </a:r>
          <a:endParaRPr lang="hu-HU" sz="1800" dirty="0"/>
        </a:p>
      </dgm:t>
    </dgm:pt>
    <dgm:pt modelId="{CC57C49C-5F98-4867-9EE7-E68F8EC9A7B1}" type="sibTrans" cxnId="{2EE3AA3E-9296-410B-A66A-6C59B3A32C9E}">
      <dgm:prSet/>
      <dgm:spPr/>
      <dgm:t>
        <a:bodyPr/>
        <a:lstStyle/>
        <a:p>
          <a:endParaRPr lang="hu-HU" sz="1400"/>
        </a:p>
      </dgm:t>
    </dgm:pt>
    <dgm:pt modelId="{758015BE-04BC-46D1-B9ED-06BDAB8D5650}" type="parTrans" cxnId="{2EE3AA3E-9296-410B-A66A-6C59B3A32C9E}">
      <dgm:prSet/>
      <dgm:spPr/>
      <dgm:t>
        <a:bodyPr/>
        <a:lstStyle/>
        <a:p>
          <a:endParaRPr lang="hu-HU" sz="1400"/>
        </a:p>
      </dgm:t>
    </dgm:pt>
    <dgm:pt modelId="{353EEFD5-F4D0-4E76-BA0A-978381F8E448}">
      <dgm:prSet custT="1"/>
      <dgm:spPr/>
      <dgm:t>
        <a:bodyPr/>
        <a:lstStyle/>
        <a:p>
          <a:pPr rtl="0"/>
          <a:r>
            <a:rPr lang="hu-HU" sz="1800" dirty="0" smtClean="0"/>
            <a:t>Egyéni védőeszközök használata</a:t>
          </a:r>
          <a:endParaRPr lang="hu-HU" sz="1800" dirty="0"/>
        </a:p>
      </dgm:t>
    </dgm:pt>
    <dgm:pt modelId="{9B929A5B-8D18-494C-A800-62D81E49C2DC}" type="sibTrans" cxnId="{2C295EE3-9BB2-4FC7-A674-C7F8027752C0}">
      <dgm:prSet/>
      <dgm:spPr/>
      <dgm:t>
        <a:bodyPr/>
        <a:lstStyle/>
        <a:p>
          <a:endParaRPr lang="hu-HU" sz="1400"/>
        </a:p>
      </dgm:t>
    </dgm:pt>
    <dgm:pt modelId="{2282903B-5987-4F83-B9D7-AB7BDB9CBF77}" type="parTrans" cxnId="{2C295EE3-9BB2-4FC7-A674-C7F8027752C0}">
      <dgm:prSet/>
      <dgm:spPr/>
      <dgm:t>
        <a:bodyPr/>
        <a:lstStyle/>
        <a:p>
          <a:endParaRPr lang="hu-HU" sz="1400"/>
        </a:p>
      </dgm:t>
    </dgm:pt>
    <dgm:pt modelId="{72336A54-367E-481B-9074-8808A218FB49}" type="pres">
      <dgm:prSet presAssocID="{30F5F840-E751-4439-A96C-6E43BA316E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EE396D4A-BD33-4E04-AD3A-B2392C0C346C}" type="pres">
      <dgm:prSet presAssocID="{30F5F840-E751-4439-A96C-6E43BA316E43}" presName="Name1" presStyleCnt="0"/>
      <dgm:spPr/>
    </dgm:pt>
    <dgm:pt modelId="{203DD45C-F8F4-4BA9-9E80-5CEE9B47590F}" type="pres">
      <dgm:prSet presAssocID="{30F5F840-E751-4439-A96C-6E43BA316E43}" presName="cycle" presStyleCnt="0"/>
      <dgm:spPr/>
    </dgm:pt>
    <dgm:pt modelId="{B316801B-D21B-4CFB-B944-16B8C28ECB7E}" type="pres">
      <dgm:prSet presAssocID="{30F5F840-E751-4439-A96C-6E43BA316E43}" presName="srcNode" presStyleLbl="node1" presStyleIdx="0" presStyleCnt="7"/>
      <dgm:spPr/>
    </dgm:pt>
    <dgm:pt modelId="{EF37AB7E-7C77-4000-8B41-66FE806C099B}" type="pres">
      <dgm:prSet presAssocID="{30F5F840-E751-4439-A96C-6E43BA316E43}" presName="conn" presStyleLbl="parChTrans1D2" presStyleIdx="0" presStyleCnt="1"/>
      <dgm:spPr/>
      <dgm:t>
        <a:bodyPr/>
        <a:lstStyle/>
        <a:p>
          <a:endParaRPr lang="hu-HU"/>
        </a:p>
      </dgm:t>
    </dgm:pt>
    <dgm:pt modelId="{1C799AE4-018C-4199-8B8B-7EB0C5E84C24}" type="pres">
      <dgm:prSet presAssocID="{30F5F840-E751-4439-A96C-6E43BA316E43}" presName="extraNode" presStyleLbl="node1" presStyleIdx="0" presStyleCnt="7"/>
      <dgm:spPr/>
    </dgm:pt>
    <dgm:pt modelId="{F9F175FB-0C7F-44CC-9F90-886E0527157D}" type="pres">
      <dgm:prSet presAssocID="{30F5F840-E751-4439-A96C-6E43BA316E43}" presName="dstNode" presStyleLbl="node1" presStyleIdx="0" presStyleCnt="7"/>
      <dgm:spPr/>
    </dgm:pt>
    <dgm:pt modelId="{A3BA3CF8-8F35-4F8D-BB54-6C0850CA032D}" type="pres">
      <dgm:prSet presAssocID="{591B68AB-D538-4D2B-8019-DF43562EDDB2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5F367C5-6129-4A6E-9B49-B133365F2876}" type="pres">
      <dgm:prSet presAssocID="{591B68AB-D538-4D2B-8019-DF43562EDDB2}" presName="accent_1" presStyleCnt="0"/>
      <dgm:spPr/>
    </dgm:pt>
    <dgm:pt modelId="{573122B8-3CB2-4AB4-9C5C-52772302A883}" type="pres">
      <dgm:prSet presAssocID="{591B68AB-D538-4D2B-8019-DF43562EDDB2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EF81CB9-D8B3-4ADF-B78D-6EA9ECA41EB5}" type="pres">
      <dgm:prSet presAssocID="{1B77EAF0-0C60-431A-95BF-9DD4AB5F74EA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C4B13BF-0910-4B35-8854-E3D35B08B08A}" type="pres">
      <dgm:prSet presAssocID="{1B77EAF0-0C60-431A-95BF-9DD4AB5F74EA}" presName="accent_2" presStyleCnt="0"/>
      <dgm:spPr/>
    </dgm:pt>
    <dgm:pt modelId="{05F336FF-E6B7-4D4A-A731-3EC676BC6260}" type="pres">
      <dgm:prSet presAssocID="{1B77EAF0-0C60-431A-95BF-9DD4AB5F74EA}" presName="accentRepeatNode" presStyleLbl="solidFgAcc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38CF9363-5C20-4B62-AFAB-983ECB025DEE}" type="pres">
      <dgm:prSet presAssocID="{9D525886-67F2-4A9D-932A-72AFDD0D9B5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5D6FC9C-878F-49B0-81AB-88C52F135E9F}" type="pres">
      <dgm:prSet presAssocID="{9D525886-67F2-4A9D-932A-72AFDD0D9B57}" presName="accent_3" presStyleCnt="0"/>
      <dgm:spPr/>
    </dgm:pt>
    <dgm:pt modelId="{E020C014-5AE5-4958-A060-313947F7679C}" type="pres">
      <dgm:prSet presAssocID="{9D525886-67F2-4A9D-932A-72AFDD0D9B57}" presName="accentRepeatNode" presStyleLbl="solidFgAcc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FFE78C78-4C62-4DC4-8F2C-63476FC4AF0A}" type="pres">
      <dgm:prSet presAssocID="{AD90AD77-6D79-4127-BA6B-ABB5E5386777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50B06E2-26CE-4102-A4A9-9C5CC154C7A2}" type="pres">
      <dgm:prSet presAssocID="{AD90AD77-6D79-4127-BA6B-ABB5E5386777}" presName="accent_4" presStyleCnt="0"/>
      <dgm:spPr/>
    </dgm:pt>
    <dgm:pt modelId="{C4FA865A-5198-48BE-8CFA-E25174520073}" type="pres">
      <dgm:prSet presAssocID="{AD90AD77-6D79-4127-BA6B-ABB5E5386777}" presName="accentRepeatNode" presStyleLbl="solidFgAcc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C6F01E8A-3632-43E5-A8EA-16CA25E86093}" type="pres">
      <dgm:prSet presAssocID="{DF7BFE30-77B2-4AA6-8CE6-8377C8B756E8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6338FB0-5629-4596-83A5-F4CDA36C3CBF}" type="pres">
      <dgm:prSet presAssocID="{DF7BFE30-77B2-4AA6-8CE6-8377C8B756E8}" presName="accent_5" presStyleCnt="0"/>
      <dgm:spPr/>
    </dgm:pt>
    <dgm:pt modelId="{B2B73D3F-AF9F-4F9C-A20A-9293C97A24BB}" type="pres">
      <dgm:prSet presAssocID="{DF7BFE30-77B2-4AA6-8CE6-8377C8B756E8}" presName="accentRepeatNode" presStyleLbl="solidFgAcc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hu-HU"/>
        </a:p>
      </dgm:t>
    </dgm:pt>
    <dgm:pt modelId="{84C39D96-A8C3-482B-9D52-59B21D7D3662}" type="pres">
      <dgm:prSet presAssocID="{353EEFD5-F4D0-4E76-BA0A-978381F8E448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11A83C0-CE6B-487B-86E8-A640FD343289}" type="pres">
      <dgm:prSet presAssocID="{353EEFD5-F4D0-4E76-BA0A-978381F8E448}" presName="accent_6" presStyleCnt="0"/>
      <dgm:spPr/>
    </dgm:pt>
    <dgm:pt modelId="{35434636-C11C-4E75-94B9-D2430462A880}" type="pres">
      <dgm:prSet presAssocID="{353EEFD5-F4D0-4E76-BA0A-978381F8E448}" presName="accentRepeatNode" presStyleLbl="solidFgAcc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6A9577A1-263B-45A4-B71F-A4BDD9792551}" type="pres">
      <dgm:prSet presAssocID="{FBD4C3ED-F230-4D46-AE18-739E18DF3CF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6D16EDB-0520-4A2F-876D-E9D4C8CCCA0D}" type="pres">
      <dgm:prSet presAssocID="{FBD4C3ED-F230-4D46-AE18-739E18DF3CF4}" presName="accent_7" presStyleCnt="0"/>
      <dgm:spPr/>
    </dgm:pt>
    <dgm:pt modelId="{D3316835-58CF-4E13-B2B9-0364A54DB227}" type="pres">
      <dgm:prSet presAssocID="{FBD4C3ED-F230-4D46-AE18-739E18DF3CF4}" presName="accentRepeatNode" presStyleLbl="solidFgAcc1" presStyleIdx="6" presStyleCnt="7" custScaleX="123503" custLinFactNeighborX="-1839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hu-HU"/>
        </a:p>
      </dgm:t>
    </dgm:pt>
  </dgm:ptLst>
  <dgm:cxnLst>
    <dgm:cxn modelId="{2EE3AA3E-9296-410B-A66A-6C59B3A32C9E}" srcId="{30F5F840-E751-4439-A96C-6E43BA316E43}" destId="{FBD4C3ED-F230-4D46-AE18-739E18DF3CF4}" srcOrd="6" destOrd="0" parTransId="{758015BE-04BC-46D1-B9ED-06BDAB8D5650}" sibTransId="{CC57C49C-5F98-4867-9EE7-E68F8EC9A7B1}"/>
    <dgm:cxn modelId="{37DC27E8-A7D6-4369-A00D-045D4202183E}" type="presOf" srcId="{1B77EAF0-0C60-431A-95BF-9DD4AB5F74EA}" destId="{CEF81CB9-D8B3-4ADF-B78D-6EA9ECA41EB5}" srcOrd="0" destOrd="0" presId="urn:microsoft.com/office/officeart/2008/layout/VerticalCurvedList"/>
    <dgm:cxn modelId="{600F3F4B-B5EF-4689-8A98-91D8B93A58BD}" srcId="{30F5F840-E751-4439-A96C-6E43BA316E43}" destId="{DF7BFE30-77B2-4AA6-8CE6-8377C8B756E8}" srcOrd="4" destOrd="0" parTransId="{70B3722B-2591-49A7-8BD0-0972180964E7}" sibTransId="{42079088-0941-4C26-B822-4D1DFA9E0E93}"/>
    <dgm:cxn modelId="{90C44B90-76FA-47E4-B4F5-0499B3FCAF3B}" srcId="{30F5F840-E751-4439-A96C-6E43BA316E43}" destId="{AD90AD77-6D79-4127-BA6B-ABB5E5386777}" srcOrd="3" destOrd="0" parTransId="{9A37AE71-CD99-4797-B950-ADCD93FFCBD2}" sibTransId="{A0A9C92A-9719-448C-ACC2-E5B95FDCFEF6}"/>
    <dgm:cxn modelId="{D77C0AF5-0EF5-4709-8B94-628D1FA7A2A6}" type="presOf" srcId="{9D525886-67F2-4A9D-932A-72AFDD0D9B57}" destId="{38CF9363-5C20-4B62-AFAB-983ECB025DEE}" srcOrd="0" destOrd="0" presId="urn:microsoft.com/office/officeart/2008/layout/VerticalCurvedList"/>
    <dgm:cxn modelId="{ACD60C73-85E3-45E7-B8AA-0280A9F0C0C7}" type="presOf" srcId="{30F5F840-E751-4439-A96C-6E43BA316E43}" destId="{72336A54-367E-481B-9074-8808A218FB49}" srcOrd="0" destOrd="0" presId="urn:microsoft.com/office/officeart/2008/layout/VerticalCurvedList"/>
    <dgm:cxn modelId="{826A05C9-E934-42F2-BCFB-4C1801D3F5CB}" srcId="{30F5F840-E751-4439-A96C-6E43BA316E43}" destId="{591B68AB-D538-4D2B-8019-DF43562EDDB2}" srcOrd="0" destOrd="0" parTransId="{A2BCF51F-2580-435B-83EA-E0C3FA6CF62F}" sibTransId="{C20FE92B-2B08-4BED-B5C2-4B2599119C82}"/>
    <dgm:cxn modelId="{F417203E-56F0-4B64-8AE4-474FEE0A2B5C}" type="presOf" srcId="{DF7BFE30-77B2-4AA6-8CE6-8377C8B756E8}" destId="{C6F01E8A-3632-43E5-A8EA-16CA25E86093}" srcOrd="0" destOrd="0" presId="urn:microsoft.com/office/officeart/2008/layout/VerticalCurvedList"/>
    <dgm:cxn modelId="{9A94D646-7C3C-42A7-B94A-B5ADC8D1E6BE}" type="presOf" srcId="{591B68AB-D538-4D2B-8019-DF43562EDDB2}" destId="{A3BA3CF8-8F35-4F8D-BB54-6C0850CA032D}" srcOrd="0" destOrd="0" presId="urn:microsoft.com/office/officeart/2008/layout/VerticalCurvedList"/>
    <dgm:cxn modelId="{9B4CC879-90D5-43F2-B41C-9CFF4F89DC58}" srcId="{30F5F840-E751-4439-A96C-6E43BA316E43}" destId="{9D525886-67F2-4A9D-932A-72AFDD0D9B57}" srcOrd="2" destOrd="0" parTransId="{20992E97-F70A-4A62-B233-0E01A4A35ABE}" sibTransId="{CD689B5E-A8CB-451D-A29C-549AD865A34D}"/>
    <dgm:cxn modelId="{DBDF98AA-9570-482B-ABFF-A05524CE8AE1}" type="presOf" srcId="{FBD4C3ED-F230-4D46-AE18-739E18DF3CF4}" destId="{6A9577A1-263B-45A4-B71F-A4BDD9792551}" srcOrd="0" destOrd="0" presId="urn:microsoft.com/office/officeart/2008/layout/VerticalCurvedList"/>
    <dgm:cxn modelId="{39675C0A-6418-4CA3-8ECC-BE27B5DB20C8}" type="presOf" srcId="{353EEFD5-F4D0-4E76-BA0A-978381F8E448}" destId="{84C39D96-A8C3-482B-9D52-59B21D7D3662}" srcOrd="0" destOrd="0" presId="urn:microsoft.com/office/officeart/2008/layout/VerticalCurvedList"/>
    <dgm:cxn modelId="{E60DC23D-0709-43FB-86D1-9E28ED9E5FDE}" type="presOf" srcId="{C20FE92B-2B08-4BED-B5C2-4B2599119C82}" destId="{EF37AB7E-7C77-4000-8B41-66FE806C099B}" srcOrd="0" destOrd="0" presId="urn:microsoft.com/office/officeart/2008/layout/VerticalCurvedList"/>
    <dgm:cxn modelId="{2C295EE3-9BB2-4FC7-A674-C7F8027752C0}" srcId="{30F5F840-E751-4439-A96C-6E43BA316E43}" destId="{353EEFD5-F4D0-4E76-BA0A-978381F8E448}" srcOrd="5" destOrd="0" parTransId="{2282903B-5987-4F83-B9D7-AB7BDB9CBF77}" sibTransId="{9B929A5B-8D18-494C-A800-62D81E49C2DC}"/>
    <dgm:cxn modelId="{306B35D4-98AB-4BC5-ABA5-744DF1FB0CD7}" type="presOf" srcId="{AD90AD77-6D79-4127-BA6B-ABB5E5386777}" destId="{FFE78C78-4C62-4DC4-8F2C-63476FC4AF0A}" srcOrd="0" destOrd="0" presId="urn:microsoft.com/office/officeart/2008/layout/VerticalCurvedList"/>
    <dgm:cxn modelId="{33AEC4DF-77CC-4E26-8803-A2147D1150CA}" srcId="{30F5F840-E751-4439-A96C-6E43BA316E43}" destId="{1B77EAF0-0C60-431A-95BF-9DD4AB5F74EA}" srcOrd="1" destOrd="0" parTransId="{4354A026-3A17-4B9F-8987-26A4E2357613}" sibTransId="{37C65FAB-CDF6-456F-A347-F36F8CD4D3CD}"/>
    <dgm:cxn modelId="{0DA8E56C-3D3E-4E09-ADE0-99732CBBC095}" type="presParOf" srcId="{72336A54-367E-481B-9074-8808A218FB49}" destId="{EE396D4A-BD33-4E04-AD3A-B2392C0C346C}" srcOrd="0" destOrd="0" presId="urn:microsoft.com/office/officeart/2008/layout/VerticalCurvedList"/>
    <dgm:cxn modelId="{6339A356-7B56-464C-82CA-9E9A3983BE73}" type="presParOf" srcId="{EE396D4A-BD33-4E04-AD3A-B2392C0C346C}" destId="{203DD45C-F8F4-4BA9-9E80-5CEE9B47590F}" srcOrd="0" destOrd="0" presId="urn:microsoft.com/office/officeart/2008/layout/VerticalCurvedList"/>
    <dgm:cxn modelId="{8A688EE2-DC15-4BAB-AF3D-144FB4674444}" type="presParOf" srcId="{203DD45C-F8F4-4BA9-9E80-5CEE9B47590F}" destId="{B316801B-D21B-4CFB-B944-16B8C28ECB7E}" srcOrd="0" destOrd="0" presId="urn:microsoft.com/office/officeart/2008/layout/VerticalCurvedList"/>
    <dgm:cxn modelId="{5EF88ABA-0F1D-47F0-8D3C-B9C030AF68D0}" type="presParOf" srcId="{203DD45C-F8F4-4BA9-9E80-5CEE9B47590F}" destId="{EF37AB7E-7C77-4000-8B41-66FE806C099B}" srcOrd="1" destOrd="0" presId="urn:microsoft.com/office/officeart/2008/layout/VerticalCurvedList"/>
    <dgm:cxn modelId="{05CEA1E5-99AA-4019-8F75-3EDD39594BF1}" type="presParOf" srcId="{203DD45C-F8F4-4BA9-9E80-5CEE9B47590F}" destId="{1C799AE4-018C-4199-8B8B-7EB0C5E84C24}" srcOrd="2" destOrd="0" presId="urn:microsoft.com/office/officeart/2008/layout/VerticalCurvedList"/>
    <dgm:cxn modelId="{266A1B4E-CACC-4AF3-9DE8-1A3155906A98}" type="presParOf" srcId="{203DD45C-F8F4-4BA9-9E80-5CEE9B47590F}" destId="{F9F175FB-0C7F-44CC-9F90-886E0527157D}" srcOrd="3" destOrd="0" presId="urn:microsoft.com/office/officeart/2008/layout/VerticalCurvedList"/>
    <dgm:cxn modelId="{88A4DD69-1E6B-404B-BE8F-22312BC6B39E}" type="presParOf" srcId="{EE396D4A-BD33-4E04-AD3A-B2392C0C346C}" destId="{A3BA3CF8-8F35-4F8D-BB54-6C0850CA032D}" srcOrd="1" destOrd="0" presId="urn:microsoft.com/office/officeart/2008/layout/VerticalCurvedList"/>
    <dgm:cxn modelId="{E9BAE9F1-9B66-4CB9-A96A-1E31447953E0}" type="presParOf" srcId="{EE396D4A-BD33-4E04-AD3A-B2392C0C346C}" destId="{D5F367C5-6129-4A6E-9B49-B133365F2876}" srcOrd="2" destOrd="0" presId="urn:microsoft.com/office/officeart/2008/layout/VerticalCurvedList"/>
    <dgm:cxn modelId="{A7F0D420-D979-4D71-9A05-7B45D7F8D56A}" type="presParOf" srcId="{D5F367C5-6129-4A6E-9B49-B133365F2876}" destId="{573122B8-3CB2-4AB4-9C5C-52772302A883}" srcOrd="0" destOrd="0" presId="urn:microsoft.com/office/officeart/2008/layout/VerticalCurvedList"/>
    <dgm:cxn modelId="{8E66D9B1-5379-4A4D-9906-150463FE6C23}" type="presParOf" srcId="{EE396D4A-BD33-4E04-AD3A-B2392C0C346C}" destId="{CEF81CB9-D8B3-4ADF-B78D-6EA9ECA41EB5}" srcOrd="3" destOrd="0" presId="urn:microsoft.com/office/officeart/2008/layout/VerticalCurvedList"/>
    <dgm:cxn modelId="{9134A4C3-C71B-414E-AEA5-4FE8B1B26F52}" type="presParOf" srcId="{EE396D4A-BD33-4E04-AD3A-B2392C0C346C}" destId="{4C4B13BF-0910-4B35-8854-E3D35B08B08A}" srcOrd="4" destOrd="0" presId="urn:microsoft.com/office/officeart/2008/layout/VerticalCurvedList"/>
    <dgm:cxn modelId="{FAFC064B-D881-4F84-9E69-1073C90C82C1}" type="presParOf" srcId="{4C4B13BF-0910-4B35-8854-E3D35B08B08A}" destId="{05F336FF-E6B7-4D4A-A731-3EC676BC6260}" srcOrd="0" destOrd="0" presId="urn:microsoft.com/office/officeart/2008/layout/VerticalCurvedList"/>
    <dgm:cxn modelId="{40E0BCE8-B1BD-42A0-ADFE-2A3ADC13F065}" type="presParOf" srcId="{EE396D4A-BD33-4E04-AD3A-B2392C0C346C}" destId="{38CF9363-5C20-4B62-AFAB-983ECB025DEE}" srcOrd="5" destOrd="0" presId="urn:microsoft.com/office/officeart/2008/layout/VerticalCurvedList"/>
    <dgm:cxn modelId="{B6AFCA53-026B-4BFE-A41F-F59683A50417}" type="presParOf" srcId="{EE396D4A-BD33-4E04-AD3A-B2392C0C346C}" destId="{D5D6FC9C-878F-49B0-81AB-88C52F135E9F}" srcOrd="6" destOrd="0" presId="urn:microsoft.com/office/officeart/2008/layout/VerticalCurvedList"/>
    <dgm:cxn modelId="{E670868C-A1B6-4A7E-93C8-A6D5B4D7EA03}" type="presParOf" srcId="{D5D6FC9C-878F-49B0-81AB-88C52F135E9F}" destId="{E020C014-5AE5-4958-A060-313947F7679C}" srcOrd="0" destOrd="0" presId="urn:microsoft.com/office/officeart/2008/layout/VerticalCurvedList"/>
    <dgm:cxn modelId="{E5440ACC-5F09-433B-9167-873CF630F9A7}" type="presParOf" srcId="{EE396D4A-BD33-4E04-AD3A-B2392C0C346C}" destId="{FFE78C78-4C62-4DC4-8F2C-63476FC4AF0A}" srcOrd="7" destOrd="0" presId="urn:microsoft.com/office/officeart/2008/layout/VerticalCurvedList"/>
    <dgm:cxn modelId="{170676A3-F945-4205-8504-CFBAF263EB4B}" type="presParOf" srcId="{EE396D4A-BD33-4E04-AD3A-B2392C0C346C}" destId="{550B06E2-26CE-4102-A4A9-9C5CC154C7A2}" srcOrd="8" destOrd="0" presId="urn:microsoft.com/office/officeart/2008/layout/VerticalCurvedList"/>
    <dgm:cxn modelId="{088D81A6-3770-49EE-87C7-824792763EA9}" type="presParOf" srcId="{550B06E2-26CE-4102-A4A9-9C5CC154C7A2}" destId="{C4FA865A-5198-48BE-8CFA-E25174520073}" srcOrd="0" destOrd="0" presId="urn:microsoft.com/office/officeart/2008/layout/VerticalCurvedList"/>
    <dgm:cxn modelId="{326EA089-DFC9-4F05-9CDA-C094061498E7}" type="presParOf" srcId="{EE396D4A-BD33-4E04-AD3A-B2392C0C346C}" destId="{C6F01E8A-3632-43E5-A8EA-16CA25E86093}" srcOrd="9" destOrd="0" presId="urn:microsoft.com/office/officeart/2008/layout/VerticalCurvedList"/>
    <dgm:cxn modelId="{2F6D174B-6620-4A7C-9ADA-666E3B859B66}" type="presParOf" srcId="{EE396D4A-BD33-4E04-AD3A-B2392C0C346C}" destId="{D6338FB0-5629-4596-83A5-F4CDA36C3CBF}" srcOrd="10" destOrd="0" presId="urn:microsoft.com/office/officeart/2008/layout/VerticalCurvedList"/>
    <dgm:cxn modelId="{6328EDD3-1359-4ADD-9038-F59AF42B4CAE}" type="presParOf" srcId="{D6338FB0-5629-4596-83A5-F4CDA36C3CBF}" destId="{B2B73D3F-AF9F-4F9C-A20A-9293C97A24BB}" srcOrd="0" destOrd="0" presId="urn:microsoft.com/office/officeart/2008/layout/VerticalCurvedList"/>
    <dgm:cxn modelId="{52434F88-4386-4C59-8058-6A263E7A80D1}" type="presParOf" srcId="{EE396D4A-BD33-4E04-AD3A-B2392C0C346C}" destId="{84C39D96-A8C3-482B-9D52-59B21D7D3662}" srcOrd="11" destOrd="0" presId="urn:microsoft.com/office/officeart/2008/layout/VerticalCurvedList"/>
    <dgm:cxn modelId="{82D15E37-1C48-4F36-81E4-E68D6B60F8E1}" type="presParOf" srcId="{EE396D4A-BD33-4E04-AD3A-B2392C0C346C}" destId="{D11A83C0-CE6B-487B-86E8-A640FD343289}" srcOrd="12" destOrd="0" presId="urn:microsoft.com/office/officeart/2008/layout/VerticalCurvedList"/>
    <dgm:cxn modelId="{9EEB012E-5F39-43EA-A451-FACA180A6357}" type="presParOf" srcId="{D11A83C0-CE6B-487B-86E8-A640FD343289}" destId="{35434636-C11C-4E75-94B9-D2430462A880}" srcOrd="0" destOrd="0" presId="urn:microsoft.com/office/officeart/2008/layout/VerticalCurvedList"/>
    <dgm:cxn modelId="{E80DFA28-1AB0-4B88-B1B5-6E4D11EB6C6C}" type="presParOf" srcId="{EE396D4A-BD33-4E04-AD3A-B2392C0C346C}" destId="{6A9577A1-263B-45A4-B71F-A4BDD9792551}" srcOrd="13" destOrd="0" presId="urn:microsoft.com/office/officeart/2008/layout/VerticalCurvedList"/>
    <dgm:cxn modelId="{C410048F-8AB0-4465-A8D2-34BE4EB2BB90}" type="presParOf" srcId="{EE396D4A-BD33-4E04-AD3A-B2392C0C346C}" destId="{D6D16EDB-0520-4A2F-876D-E9D4C8CCCA0D}" srcOrd="14" destOrd="0" presId="urn:microsoft.com/office/officeart/2008/layout/VerticalCurvedList"/>
    <dgm:cxn modelId="{C95CC136-92AC-4E50-9E17-8B22FE2AC03B}" type="presParOf" srcId="{D6D16EDB-0520-4A2F-876D-E9D4C8CCCA0D}" destId="{D3316835-58CF-4E13-B2B9-0364A54DB22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D6B965-69B5-45BC-B613-FD485308B455}">
      <dsp:nvSpPr>
        <dsp:cNvPr id="0" name=""/>
        <dsp:cNvSpPr/>
      </dsp:nvSpPr>
      <dsp:spPr>
        <a:xfrm>
          <a:off x="683418" y="0"/>
          <a:ext cx="7745412" cy="452545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7FEBC5-6C1B-4538-8A1E-56BDC8AA6C69}">
      <dsp:nvSpPr>
        <dsp:cNvPr id="0" name=""/>
        <dsp:cNvSpPr/>
      </dsp:nvSpPr>
      <dsp:spPr>
        <a:xfrm>
          <a:off x="4560" y="1357635"/>
          <a:ext cx="2193525" cy="1810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A legveszélyesebb helyzetek definíciója</a:t>
          </a:r>
          <a:endParaRPr lang="hu-HU" sz="1600" kern="1200" dirty="0"/>
        </a:p>
      </dsp:txBody>
      <dsp:txXfrm>
        <a:off x="92926" y="1446001"/>
        <a:ext cx="2016793" cy="1633449"/>
      </dsp:txXfrm>
    </dsp:sp>
    <dsp:sp modelId="{1830F6D6-3797-4446-9313-A6B4072F281B}">
      <dsp:nvSpPr>
        <dsp:cNvPr id="0" name=""/>
        <dsp:cNvSpPr/>
      </dsp:nvSpPr>
      <dsp:spPr>
        <a:xfrm>
          <a:off x="2307761" y="1357635"/>
          <a:ext cx="2193525" cy="1810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Kockázat csökkentő lépések, akciók kidolgozása</a:t>
          </a:r>
          <a:endParaRPr lang="hu-HU" sz="1600" kern="1200" dirty="0"/>
        </a:p>
      </dsp:txBody>
      <dsp:txXfrm>
        <a:off x="2396127" y="1446001"/>
        <a:ext cx="2016793" cy="1633449"/>
      </dsp:txXfrm>
    </dsp:sp>
    <dsp:sp modelId="{3C0261A6-4590-4CC1-A6E6-EE90746DEDC3}">
      <dsp:nvSpPr>
        <dsp:cNvPr id="0" name=""/>
        <dsp:cNvSpPr/>
      </dsp:nvSpPr>
      <dsp:spPr>
        <a:xfrm>
          <a:off x="4610963" y="1357635"/>
          <a:ext cx="2193525" cy="1810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Megállapodás az érdekképviseletekkel az eljárásrendről</a:t>
          </a:r>
          <a:endParaRPr lang="hu-HU" sz="1600" kern="1200" dirty="0"/>
        </a:p>
      </dsp:txBody>
      <dsp:txXfrm>
        <a:off x="4699329" y="1446001"/>
        <a:ext cx="2016793" cy="1633449"/>
      </dsp:txXfrm>
    </dsp:sp>
    <dsp:sp modelId="{99C6BC33-F776-409A-9783-DE200EEBB3E0}">
      <dsp:nvSpPr>
        <dsp:cNvPr id="0" name=""/>
        <dsp:cNvSpPr/>
      </dsp:nvSpPr>
      <dsp:spPr>
        <a:xfrm>
          <a:off x="6914164" y="1357635"/>
          <a:ext cx="2193525" cy="181018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kern="1200" dirty="0" smtClean="0"/>
            <a:t>Kampány indítása</a:t>
          </a:r>
          <a:endParaRPr lang="hu-HU" sz="1600" kern="1200" dirty="0"/>
        </a:p>
      </dsp:txBody>
      <dsp:txXfrm>
        <a:off x="7002530" y="1446001"/>
        <a:ext cx="2016793" cy="16334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7AB7E-7C77-4000-8B41-66FE806C099B}">
      <dsp:nvSpPr>
        <dsp:cNvPr id="0" name=""/>
        <dsp:cNvSpPr/>
      </dsp:nvSpPr>
      <dsp:spPr>
        <a:xfrm>
          <a:off x="-5230811" y="-806255"/>
          <a:ext cx="6268649" cy="6268649"/>
        </a:xfrm>
        <a:prstGeom prst="blockArc">
          <a:avLst>
            <a:gd name="adj1" fmla="val 18900000"/>
            <a:gd name="adj2" fmla="val 2700000"/>
            <a:gd name="adj3" fmla="val 345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A3CF8-8F35-4F8D-BB54-6C0850CA032D}">
      <dsp:nvSpPr>
        <dsp:cNvPr id="0" name=""/>
        <dsp:cNvSpPr/>
      </dsp:nvSpPr>
      <dsp:spPr>
        <a:xfrm>
          <a:off x="357707" y="211668"/>
          <a:ext cx="5669769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Biztonsági öv bekapcsolása a gépkocsiban </a:t>
          </a:r>
          <a:endParaRPr lang="hu-HU" sz="1800" kern="1200" dirty="0"/>
        </a:p>
      </dsp:txBody>
      <dsp:txXfrm>
        <a:off x="357707" y="211668"/>
        <a:ext cx="5669769" cy="423149"/>
      </dsp:txXfrm>
    </dsp:sp>
    <dsp:sp modelId="{573122B8-3CB2-4AB4-9C5C-52772302A883}">
      <dsp:nvSpPr>
        <dsp:cNvPr id="0" name=""/>
        <dsp:cNvSpPr/>
      </dsp:nvSpPr>
      <dsp:spPr>
        <a:xfrm>
          <a:off x="93238" y="158774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F81CB9-D8B3-4ADF-B78D-6EA9ECA41EB5}">
      <dsp:nvSpPr>
        <dsp:cNvPr id="0" name=""/>
        <dsp:cNvSpPr/>
      </dsp:nvSpPr>
      <dsp:spPr>
        <a:xfrm>
          <a:off x="740907" y="846765"/>
          <a:ext cx="5286569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 feszültségmentesítés szabályai</a:t>
          </a:r>
          <a:endParaRPr lang="hu-HU" sz="1800" kern="1200" dirty="0"/>
        </a:p>
      </dsp:txBody>
      <dsp:txXfrm>
        <a:off x="740907" y="846765"/>
        <a:ext cx="5286569" cy="423149"/>
      </dsp:txXfrm>
    </dsp:sp>
    <dsp:sp modelId="{05F336FF-E6B7-4D4A-A731-3EC676BC6260}">
      <dsp:nvSpPr>
        <dsp:cNvPr id="0" name=""/>
        <dsp:cNvSpPr/>
      </dsp:nvSpPr>
      <dsp:spPr>
        <a:xfrm>
          <a:off x="476438" y="793871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CF9363-5C20-4B62-AFAB-983ECB025DEE}">
      <dsp:nvSpPr>
        <dsp:cNvPr id="0" name=""/>
        <dsp:cNvSpPr/>
      </dsp:nvSpPr>
      <dsp:spPr>
        <a:xfrm>
          <a:off x="950899" y="1481396"/>
          <a:ext cx="5076577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Alkoholfogyasztás tilalma</a:t>
          </a:r>
          <a:endParaRPr lang="hu-HU" sz="1800" kern="1200" dirty="0"/>
        </a:p>
      </dsp:txBody>
      <dsp:txXfrm>
        <a:off x="950899" y="1481396"/>
        <a:ext cx="5076577" cy="423149"/>
      </dsp:txXfrm>
    </dsp:sp>
    <dsp:sp modelId="{E020C014-5AE5-4958-A060-313947F7679C}">
      <dsp:nvSpPr>
        <dsp:cNvPr id="0" name=""/>
        <dsp:cNvSpPr/>
      </dsp:nvSpPr>
      <dsp:spPr>
        <a:xfrm>
          <a:off x="686430" y="1428503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E78C78-4C62-4DC4-8F2C-63476FC4AF0A}">
      <dsp:nvSpPr>
        <dsp:cNvPr id="0" name=""/>
        <dsp:cNvSpPr/>
      </dsp:nvSpPr>
      <dsp:spPr>
        <a:xfrm>
          <a:off x="1017947" y="2116494"/>
          <a:ext cx="5009529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Munkaterület átadás-átvételének szabályai</a:t>
          </a:r>
          <a:endParaRPr lang="hu-HU" sz="1800" kern="1200" dirty="0"/>
        </a:p>
      </dsp:txBody>
      <dsp:txXfrm>
        <a:off x="1017947" y="2116494"/>
        <a:ext cx="5009529" cy="423149"/>
      </dsp:txXfrm>
    </dsp:sp>
    <dsp:sp modelId="{C4FA865A-5198-48BE-8CFA-E25174520073}">
      <dsp:nvSpPr>
        <dsp:cNvPr id="0" name=""/>
        <dsp:cNvSpPr/>
      </dsp:nvSpPr>
      <dsp:spPr>
        <a:xfrm>
          <a:off x="753478" y="2063600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F01E8A-3632-43E5-A8EA-16CA25E86093}">
      <dsp:nvSpPr>
        <dsp:cNvPr id="0" name=""/>
        <dsp:cNvSpPr/>
      </dsp:nvSpPr>
      <dsp:spPr>
        <a:xfrm>
          <a:off x="950899" y="2751591"/>
          <a:ext cx="5076577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 magasban végzett munka szabályai</a:t>
          </a:r>
          <a:endParaRPr lang="hu-HU" sz="1800" kern="1200" dirty="0"/>
        </a:p>
      </dsp:txBody>
      <dsp:txXfrm>
        <a:off x="950899" y="2751591"/>
        <a:ext cx="5076577" cy="423149"/>
      </dsp:txXfrm>
    </dsp:sp>
    <dsp:sp modelId="{B2B73D3F-AF9F-4F9C-A20A-9293C97A24BB}">
      <dsp:nvSpPr>
        <dsp:cNvPr id="0" name=""/>
        <dsp:cNvSpPr/>
      </dsp:nvSpPr>
      <dsp:spPr>
        <a:xfrm>
          <a:off x="686430" y="2698697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C39D96-A8C3-482B-9D52-59B21D7D3662}">
      <dsp:nvSpPr>
        <dsp:cNvPr id="0" name=""/>
        <dsp:cNvSpPr/>
      </dsp:nvSpPr>
      <dsp:spPr>
        <a:xfrm>
          <a:off x="740907" y="3386222"/>
          <a:ext cx="5286569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Egyéni védőeszközök használata</a:t>
          </a:r>
          <a:endParaRPr lang="hu-HU" sz="1800" kern="1200" dirty="0"/>
        </a:p>
      </dsp:txBody>
      <dsp:txXfrm>
        <a:off x="740907" y="3386222"/>
        <a:ext cx="5286569" cy="423149"/>
      </dsp:txXfrm>
    </dsp:sp>
    <dsp:sp modelId="{35434636-C11C-4E75-94B9-D2430462A880}">
      <dsp:nvSpPr>
        <dsp:cNvPr id="0" name=""/>
        <dsp:cNvSpPr/>
      </dsp:nvSpPr>
      <dsp:spPr>
        <a:xfrm>
          <a:off x="476438" y="3333329"/>
          <a:ext cx="528937" cy="52893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9577A1-263B-45A4-B71F-A4BDD9792551}">
      <dsp:nvSpPr>
        <dsp:cNvPr id="0" name=""/>
        <dsp:cNvSpPr/>
      </dsp:nvSpPr>
      <dsp:spPr>
        <a:xfrm>
          <a:off x="357707" y="4021320"/>
          <a:ext cx="5669769" cy="42314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5875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Munkavégzési jogosultság</a:t>
          </a:r>
          <a:endParaRPr lang="hu-HU" sz="1800" kern="1200" dirty="0"/>
        </a:p>
      </dsp:txBody>
      <dsp:txXfrm>
        <a:off x="357707" y="4021320"/>
        <a:ext cx="5669769" cy="423149"/>
      </dsp:txXfrm>
    </dsp:sp>
    <dsp:sp modelId="{D3316835-58CF-4E13-B2B9-0364A54DB227}">
      <dsp:nvSpPr>
        <dsp:cNvPr id="0" name=""/>
        <dsp:cNvSpPr/>
      </dsp:nvSpPr>
      <dsp:spPr>
        <a:xfrm>
          <a:off x="21353" y="3968426"/>
          <a:ext cx="653253" cy="528937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Aft>
                <a:spcPct val="100000"/>
              </a:spcAft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51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513" y="0"/>
            <a:ext cx="43053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100000"/>
              </a:spcAft>
              <a:defRPr/>
            </a:lvl1pPr>
          </a:lstStyle>
          <a:p>
            <a:pPr>
              <a:defRPr/>
            </a:pPr>
            <a:fld id="{642B4C84-F0CA-48DA-B0B5-9F87DC0D8FC1}" type="datetimeFigureOut">
              <a:rPr lang="de-DE"/>
              <a:pPr>
                <a:defRPr/>
              </a:pPr>
              <a:t>04.11.2015</a:t>
            </a:fld>
            <a:endParaRPr lang="de-DE"/>
          </a:p>
        </p:txBody>
      </p:sp>
      <p:sp>
        <p:nvSpPr>
          <p:cNvPr id="1051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3188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Aft>
                <a:spcPct val="100000"/>
              </a:spcAft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51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513" y="6453188"/>
            <a:ext cx="43053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Aft>
                <a:spcPct val="100000"/>
              </a:spcAft>
              <a:defRPr/>
            </a:lvl1pPr>
          </a:lstStyle>
          <a:p>
            <a:pPr>
              <a:defRPr/>
            </a:pPr>
            <a:fld id="{D78DA073-C1CF-4CCC-B888-EEEB343E9A2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1005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Aft>
                <a:spcPct val="0"/>
              </a:spcAft>
              <a:buClr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513" y="0"/>
            <a:ext cx="43053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Aft>
                <a:spcPct val="0"/>
              </a:spcAft>
              <a:buClr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7375" y="509588"/>
            <a:ext cx="3679825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993775" y="3227388"/>
            <a:ext cx="7943850" cy="305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3188"/>
            <a:ext cx="43037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Aft>
                <a:spcPct val="0"/>
              </a:spcAft>
              <a:buClr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513" y="6453188"/>
            <a:ext cx="43053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Aft>
                <a:spcPct val="0"/>
              </a:spcAft>
              <a:buClrTx/>
              <a:buFontTx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31881270-0B66-4355-A9FF-F1FF8E1D06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679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66700" indent="-266700" algn="l" rtl="0" eaLnBrk="0" fontAlgn="base" hangingPunct="0">
      <a:lnSpc>
        <a:spcPct val="110000"/>
      </a:lnSpc>
      <a:spcBef>
        <a:spcPct val="0"/>
      </a:spcBef>
      <a:spcAft>
        <a:spcPct val="20000"/>
      </a:spcAft>
      <a:buClr>
        <a:schemeClr val="accent1"/>
      </a:buClr>
      <a:buFont typeface="Arial" charset="0"/>
      <a:buChar char="&gt;"/>
      <a:tabLst>
        <a:tab pos="266700" algn="l"/>
        <a:tab pos="534988" algn="l"/>
        <a:tab pos="542925" algn="l"/>
        <a:tab pos="809625" algn="l"/>
        <a:tab pos="1076325" algn="l"/>
        <a:tab pos="1343025" algn="l"/>
      </a:tabLs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30225" indent="-261938" algn="l" rtl="0" eaLnBrk="0" fontAlgn="base" hangingPunct="0">
      <a:lnSpc>
        <a:spcPct val="110000"/>
      </a:lnSpc>
      <a:spcBef>
        <a:spcPct val="0"/>
      </a:spcBef>
      <a:spcAft>
        <a:spcPct val="20000"/>
      </a:spcAft>
      <a:buClr>
        <a:schemeClr val="accent1"/>
      </a:buClr>
      <a:buFont typeface="Arial" charset="0"/>
      <a:buChar char="–"/>
      <a:tabLst>
        <a:tab pos="266700" algn="l"/>
        <a:tab pos="534988" algn="l"/>
        <a:tab pos="542925" algn="l"/>
        <a:tab pos="809625" algn="l"/>
        <a:tab pos="1076325" algn="l"/>
        <a:tab pos="1343025" algn="l"/>
      </a:tabLs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06450" indent="-274638" algn="l" rtl="0" eaLnBrk="0" fontAlgn="base" hangingPunct="0">
      <a:lnSpc>
        <a:spcPct val="110000"/>
      </a:lnSpc>
      <a:spcBef>
        <a:spcPct val="0"/>
      </a:spcBef>
      <a:spcAft>
        <a:spcPct val="20000"/>
      </a:spcAft>
      <a:buClr>
        <a:schemeClr val="accent1"/>
      </a:buClr>
      <a:buFont typeface="Arial" charset="0"/>
      <a:buChar char="•"/>
      <a:tabLst>
        <a:tab pos="266700" algn="l"/>
        <a:tab pos="534988" algn="l"/>
        <a:tab pos="542925" algn="l"/>
        <a:tab pos="809625" algn="l"/>
        <a:tab pos="1076325" algn="l"/>
        <a:tab pos="1343025" algn="l"/>
      </a:tabLs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073150" indent="-265113" algn="l" rtl="0" eaLnBrk="0" fontAlgn="base" hangingPunct="0">
      <a:lnSpc>
        <a:spcPct val="110000"/>
      </a:lnSpc>
      <a:spcBef>
        <a:spcPct val="0"/>
      </a:spcBef>
      <a:spcAft>
        <a:spcPct val="20000"/>
      </a:spcAft>
      <a:buClr>
        <a:schemeClr val="accent1"/>
      </a:buClr>
      <a:buFont typeface="Arial" charset="0"/>
      <a:buChar char="–"/>
      <a:tabLst>
        <a:tab pos="266700" algn="l"/>
        <a:tab pos="534988" algn="l"/>
        <a:tab pos="542925" algn="l"/>
        <a:tab pos="809625" algn="l"/>
        <a:tab pos="1076325" algn="l"/>
        <a:tab pos="1343025" algn="l"/>
      </a:tabLs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339850" indent="-265113" algn="l" rtl="0" eaLnBrk="0" fontAlgn="base" hangingPunct="0">
      <a:lnSpc>
        <a:spcPct val="110000"/>
      </a:lnSpc>
      <a:spcBef>
        <a:spcPct val="0"/>
      </a:spcBef>
      <a:spcAft>
        <a:spcPct val="20000"/>
      </a:spcAft>
      <a:buClr>
        <a:schemeClr val="accent1"/>
      </a:buClr>
      <a:buChar char="•"/>
      <a:tabLst>
        <a:tab pos="266700" algn="l"/>
        <a:tab pos="534988" algn="l"/>
        <a:tab pos="542925" algn="l"/>
        <a:tab pos="809625" algn="l"/>
        <a:tab pos="1076325" algn="l"/>
        <a:tab pos="1343025" algn="l"/>
      </a:tabLs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7375" y="509588"/>
            <a:ext cx="3679825" cy="2547937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881270-0B66-4355-A9FF-F1FF8E1D062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013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4F0E605-F812-4721-A739-2C681F9CFB0B}" type="datetime1">
              <a:rPr lang="en-US" altLang="hu-HU" smtClean="0"/>
              <a:pPr algn="r" eaLnBrk="1" hangingPunct="1">
                <a:spcBef>
                  <a:spcPct val="0"/>
                </a:spcBef>
              </a:pPr>
              <a:t>11/4/2015</a:t>
            </a:fld>
            <a:endParaRPr lang="en-US" altLang="hu-HU" smtClean="0"/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000D15A-4AE1-435B-93CA-8C0100EEC2E3}" type="slidenum">
              <a:rPr lang="hu-HU" altLang="hu-HU" smtClean="0"/>
              <a:pPr algn="r" eaLnBrk="1" hangingPunct="1">
                <a:spcBef>
                  <a:spcPct val="0"/>
                </a:spcBef>
              </a:pPr>
              <a:t>10</a:t>
            </a:fld>
            <a:endParaRPr lang="hu-HU" altLang="hu-HU" smtClean="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36" descr="elmu_emasz"/>
          <p:cNvPicPr>
            <a:picLocks noChangeAspect="1" noChangeArrowheads="1"/>
          </p:cNvPicPr>
          <p:nvPr/>
        </p:nvPicPr>
        <p:blipFill>
          <a:blip r:embed="rId6" cstate="print"/>
          <a:srcRect r="59810"/>
          <a:stretch>
            <a:fillRect/>
          </a:stretch>
        </p:blipFill>
        <p:spPr bwMode="auto">
          <a:xfrm>
            <a:off x="468703" y="5218113"/>
            <a:ext cx="3137139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1" descr="elmu_emasz_uj_rg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703" y="6354763"/>
            <a:ext cx="28892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6" descr="elmu_emasz"/>
          <p:cNvPicPr>
            <a:picLocks noChangeAspect="1" noChangeArrowheads="1"/>
          </p:cNvPicPr>
          <p:nvPr userDrawn="1"/>
        </p:nvPicPr>
        <p:blipFill>
          <a:blip r:embed="rId6" cstate="print"/>
          <a:srcRect r="59810"/>
          <a:stretch>
            <a:fillRect/>
          </a:stretch>
        </p:blipFill>
        <p:spPr bwMode="auto">
          <a:xfrm>
            <a:off x="468703" y="5218113"/>
            <a:ext cx="3137139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68703" y="1438275"/>
            <a:ext cx="8985847" cy="46561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Cím és 4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sz="quarter"/>
          </p:nvPr>
        </p:nvSpPr>
        <p:spPr>
          <a:xfrm>
            <a:off x="1073150" y="1143000"/>
            <a:ext cx="784225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quarter" idx="1"/>
          </p:nvPr>
        </p:nvSpPr>
        <p:spPr>
          <a:xfrm>
            <a:off x="1073150" y="2362200"/>
            <a:ext cx="3838575" cy="1804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5076825" y="2362200"/>
            <a:ext cx="3838575" cy="18049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1073150" y="4319589"/>
            <a:ext cx="3838575" cy="1806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76825" y="4319589"/>
            <a:ext cx="3838575" cy="18065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CA2FB-F4C3-41AD-BA9F-B8C987E518B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9259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720" y="1591"/>
          <a:ext cx="171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06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" y="1591"/>
                        <a:ext cx="1719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68703" y="477838"/>
            <a:ext cx="8985847" cy="7212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703" y="1431985"/>
            <a:ext cx="8985847" cy="4660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0" name="Picture 21" descr="elmu_emasz_uj_rgb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8703" y="6354763"/>
            <a:ext cx="28892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ia számának helye 1"/>
          <p:cNvSpPr>
            <a:spLocks noGrp="1"/>
          </p:cNvSpPr>
          <p:nvPr>
            <p:ph type="sldNum" sz="quarter" idx="4"/>
          </p:nvPr>
        </p:nvSpPr>
        <p:spPr>
          <a:xfrm>
            <a:off x="7318375" y="63344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50" r:id="rId5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accent1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Font typeface="Arial" charset="0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61938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Font typeface="Arial" charset="0"/>
        <a:buChar char="&gt;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2pPr>
      <a:lvl3pPr marL="806450" indent="-274638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Font typeface="Arial" charset="0"/>
        <a:buChar char="–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3pPr>
      <a:lvl4pPr marL="10731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Char char="•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4pPr>
      <a:lvl5pPr marL="13398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Font typeface="Arial" charset="0"/>
        <a:buChar char="–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5pPr>
      <a:lvl6pPr marL="17970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Char char="•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6pPr>
      <a:lvl7pPr marL="22542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Char char="•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7pPr>
      <a:lvl8pPr marL="27114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Char char="•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8pPr>
      <a:lvl9pPr marL="3168650" indent="-265113" algn="l" rtl="0" eaLnBrk="1" fontAlgn="base" hangingPunct="1">
        <a:spcBef>
          <a:spcPct val="0"/>
        </a:spcBef>
        <a:spcAft>
          <a:spcPct val="100000"/>
        </a:spcAft>
        <a:buClr>
          <a:schemeClr val="accent1"/>
        </a:buClr>
        <a:buChar char="•"/>
        <a:tabLst>
          <a:tab pos="266700" algn="l"/>
          <a:tab pos="534988" algn="l"/>
          <a:tab pos="542925" algn="l"/>
          <a:tab pos="809625" algn="l"/>
          <a:tab pos="1076325" algn="l"/>
          <a:tab pos="1343025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\\aekpfp01\Kornyved_es_bizttech\ELMU-491000\MV\VIMFO%202015-11-05\Munkav&#233;delmi%20tesztk&#233;rd&#233;sek%20stop%20t&#225;bl&#225;s%20&#233;rt&#233;kel&#233;s.pptx" TargetMode="External"/><Relationship Id="rId2" Type="http://schemas.openxmlformats.org/officeDocument/2006/relationships/hyperlink" Target="file:///\\aekpfp01\Kornyved_es_bizttech\ELMU-491000\MV\VIMFO%202015-11-05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file:///\\aekpfp01\Kornyved_es_bizttech\ELMU-491000\MV\VIMFO%202015-11-05\Munkav&#233;delmi%20k&#233;rd&#233;sek_0907el%20ind&#237;tott.xls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0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462545" y="1232389"/>
            <a:ext cx="8987844" cy="24993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 eaLnBrk="1" hangingPunct="1">
              <a:spcBef>
                <a:spcPts val="1200"/>
              </a:spcBef>
              <a:buClrTx/>
            </a:pPr>
            <a:r>
              <a:rPr kumimoji="0" lang="hu-HU" sz="3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Munkabiztonsági „Tabuszabályok” bevezetése az ELMŰ-ÉMÁSZ hálózatüzemeltetési gyakorlatában</a:t>
            </a:r>
            <a:r>
              <a:rPr kumimoji="0" lang="en-US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hu-HU" sz="2600" kern="0" noProof="0" dirty="0" smtClean="0">
                <a:solidFill>
                  <a:schemeClr val="accent1"/>
                </a:solidFill>
              </a:rPr>
              <a:t>Karaba Tamás</a:t>
            </a:r>
            <a:endParaRPr lang="hu-HU" sz="2600" kern="0" dirty="0" smtClean="0">
              <a:solidFill>
                <a:schemeClr val="accent1"/>
              </a:solidFill>
            </a:endParaRPr>
          </a:p>
          <a:p>
            <a:pPr lvl="0" eaLnBrk="1" hangingPunct="1">
              <a:spcBef>
                <a:spcPts val="1200"/>
              </a:spcBef>
              <a:buClrTx/>
            </a:pP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Környezetvédelem / Biztonságtechnika</a:t>
            </a:r>
            <a:r>
              <a:rPr kumimoji="0" lang="hu-HU" sz="1600" b="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szakterület vezető</a:t>
            </a: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gray">
          <a:xfrm>
            <a:off x="462543" y="4800249"/>
            <a:ext cx="8987844" cy="3125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95000"/>
              </a:lnSpc>
              <a:spcBef>
                <a:spcPct val="55000"/>
              </a:spcBef>
              <a:buClrTx/>
              <a:buFontTx/>
              <a:buNone/>
            </a:pPr>
            <a:r>
              <a:rPr lang="hu-HU" sz="1600" dirty="0" smtClean="0">
                <a:solidFill>
                  <a:schemeClr val="bg2"/>
                </a:solidFill>
              </a:rPr>
              <a:t>Budapest, 2014. április 1.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057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 sz="quarter"/>
          </p:nvPr>
        </p:nvSpPr>
        <p:spPr>
          <a:xfrm>
            <a:off x="1073150" y="578776"/>
            <a:ext cx="7842250" cy="1143000"/>
          </a:xfrm>
        </p:spPr>
        <p:txBody>
          <a:bodyPr/>
          <a:lstStyle/>
          <a:p>
            <a:r>
              <a:rPr lang="hu-HU" dirty="0" smtClean="0"/>
              <a:t>Hogyan működik a gyakorlatban?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1073150" y="1251284"/>
            <a:ext cx="809491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hu-HU" sz="1800" dirty="0" smtClean="0"/>
              <a:t>Oktatások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800" dirty="0" smtClean="0"/>
              <a:t>minden évben, egy vagy több témában, dokumentált és visszakereshető módon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800" dirty="0"/>
              <a:t>v</a:t>
            </a:r>
            <a:r>
              <a:rPr lang="hu-HU" sz="1800" dirty="0" smtClean="0"/>
              <a:t>áltozatos formában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800" dirty="0" smtClean="0"/>
              <a:t>Minden, hálózati területen dolgozó munkatárs számára </a:t>
            </a:r>
            <a:r>
              <a:rPr lang="hu-HU" sz="1800" dirty="0" smtClean="0">
                <a:hlinkClick r:id="rId2" action="ppaction://hlinkfile"/>
              </a:rPr>
              <a:t>érthetően</a:t>
            </a:r>
            <a:endParaRPr lang="hu-HU" sz="1800" dirty="0" smtClean="0"/>
          </a:p>
          <a:p>
            <a:pPr lvl="1"/>
            <a:endParaRPr lang="hu-HU" sz="1800" dirty="0"/>
          </a:p>
          <a:p>
            <a:pPr marL="342900" indent="-342900">
              <a:buFont typeface="+mj-lt"/>
              <a:buAutoNum type="arabicPeriod"/>
            </a:pPr>
            <a:r>
              <a:rPr lang="hu-HU" sz="1800" dirty="0" smtClean="0">
                <a:hlinkClick r:id="rId3" action="ppaction://hlinkpres?slideindex=1&amp;slidetitle="/>
              </a:rPr>
              <a:t>Figyelmeztetések munkavégzés közben</a:t>
            </a:r>
            <a:endParaRPr lang="hu-HU" sz="18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hu-HU" sz="1800" dirty="0"/>
          </a:p>
          <a:p>
            <a:pPr marL="342900" indent="-342900">
              <a:buFont typeface="+mj-lt"/>
              <a:buAutoNum type="arabicPeriod"/>
            </a:pPr>
            <a:r>
              <a:rPr lang="hu-HU" sz="1800" dirty="0" smtClean="0"/>
              <a:t>Számonkérések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800" dirty="0" smtClean="0"/>
              <a:t>Az oktatások után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hu-HU" sz="1800" dirty="0" smtClean="0">
                <a:hlinkClick r:id="rId4" action="ppaction://hlinkfile"/>
              </a:rPr>
              <a:t>Munkavégzés közben</a:t>
            </a:r>
            <a:endParaRPr lang="hu-HU" sz="1800" dirty="0" smtClean="0"/>
          </a:p>
          <a:p>
            <a:pPr marL="457200" indent="-457200">
              <a:buFont typeface="+mj-lt"/>
              <a:buAutoNum type="arabicPeriod"/>
            </a:pPr>
            <a:endParaRPr lang="hu-HU" sz="1800" dirty="0"/>
          </a:p>
          <a:p>
            <a:pPr marL="457200" indent="-457200">
              <a:buFont typeface="+mj-lt"/>
              <a:buAutoNum type="arabicPeriod"/>
            </a:pPr>
            <a:r>
              <a:rPr lang="hu-HU" sz="1800" dirty="0" smtClean="0"/>
              <a:t>Pótlólagos képzés, oktatás szükség szerint a kiértékelések alapján</a:t>
            </a:r>
          </a:p>
          <a:p>
            <a:pPr marL="457200" indent="-457200">
              <a:buFont typeface="+mj-lt"/>
              <a:buAutoNum type="arabicPeriod"/>
            </a:pPr>
            <a:endParaRPr lang="hu-HU" sz="1800" dirty="0"/>
          </a:p>
          <a:p>
            <a:pPr marL="457200" indent="-457200">
              <a:buFont typeface="+mj-lt"/>
              <a:buAutoNum type="arabicPeriod"/>
            </a:pPr>
            <a:r>
              <a:rPr lang="hu-HU" sz="1800" dirty="0" smtClean="0"/>
              <a:t>Szankciók olyan balesetek esetén, amelyeknél bebizonyosodik, hogy a tabuszabály sértése hozzájárult a baleset kialakulásához.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hu-HU" sz="1800" dirty="0" smtClean="0"/>
          </a:p>
        </p:txBody>
      </p:sp>
    </p:spTree>
    <p:extLst>
      <p:ext uri="{BB962C8B-B14F-4D97-AF65-F5344CB8AC3E}">
        <p14:creationId xmlns:p14="http://schemas.microsoft.com/office/powerpoint/2010/main" val="12484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gray">
          <a:xfrm>
            <a:off x="748146" y="219345"/>
            <a:ext cx="8386618" cy="759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defRPr/>
            </a:pPr>
            <a:r>
              <a:rPr lang="hu-HU" altLang="hu-HU" sz="2800" b="1" dirty="0" err="1" smtClean="0">
                <a:solidFill>
                  <a:schemeClr val="accent1"/>
                </a:solidFill>
              </a:rPr>
              <a:t>mWFM</a:t>
            </a:r>
            <a:r>
              <a:rPr lang="hu-HU" altLang="hu-HU" sz="2800" b="1" dirty="0" smtClean="0">
                <a:solidFill>
                  <a:schemeClr val="accent1"/>
                </a:solidFill>
              </a:rPr>
              <a:t> munkabiztonsági kérdések algoritmusa</a:t>
            </a:r>
            <a:endParaRPr lang="hu-HU" altLang="hu-HU" sz="2400" dirty="0" smtClean="0">
              <a:solidFill>
                <a:schemeClr val="accent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gray">
          <a:xfrm>
            <a:off x="323273" y="720435"/>
            <a:ext cx="9097818" cy="563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00050" indent="-400050"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 typeface="+mj-lt"/>
              <a:buAutoNum type="romanUcPeriod"/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A normatevékenységhez három azonos fontosságú kérdés tartozik: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„a” kérdés 0,3 valószínűséggel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„b” kérdés 0,2 valószínűséggel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„c” kérdés 0,1 valószínűséggel</a:t>
            </a:r>
          </a:p>
          <a:p>
            <a:pPr algn="l" ea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A három kérdés összesített valószínűsége 0,7 tehát megengedjük azt az esetet is, hogy ne menjen le kérdés.</a:t>
            </a:r>
          </a:p>
          <a:p>
            <a:pPr algn="l" ea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hu-HU" altLang="hu-HU" sz="1600" b="1" dirty="0">
              <a:solidFill>
                <a:schemeClr val="accent1"/>
              </a:solidFill>
            </a:endParaRPr>
          </a:p>
          <a:p>
            <a:pPr algn="l" ea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hu-HU" altLang="hu-HU" sz="1600" b="1" dirty="0" smtClean="0">
              <a:solidFill>
                <a:schemeClr val="accent1"/>
              </a:solidFill>
            </a:endParaRPr>
          </a:p>
          <a:p>
            <a:pPr algn="l" ea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endParaRPr lang="hu-HU" altLang="hu-HU" sz="1600" b="1" dirty="0" smtClean="0">
              <a:solidFill>
                <a:schemeClr val="accent1"/>
              </a:solidFill>
            </a:endParaRPr>
          </a:p>
          <a:p>
            <a:pPr algn="l" eaLnBrk="1" hangingPunct="1">
              <a:spcBef>
                <a:spcPts val="0"/>
              </a:spcBef>
              <a:spcAft>
                <a:spcPct val="2000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rgbClr val="A20F04"/>
                </a:solidFill>
              </a:rPr>
              <a:t>Tehát nem lesz leküldve kérdés.</a:t>
            </a:r>
          </a:p>
          <a:p>
            <a:pPr marL="400050" indent="-400050"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 typeface="+mj-lt"/>
              <a:buAutoNum type="romanUcPeriod" startAt="2"/>
              <a:defRPr/>
            </a:pPr>
            <a:r>
              <a:rPr lang="hu-HU" altLang="hu-HU" sz="1600" b="1" dirty="0" smtClean="0">
                <a:solidFill>
                  <a:schemeClr val="accent1"/>
                </a:solidFill>
              </a:rPr>
              <a:t>A </a:t>
            </a:r>
            <a:r>
              <a:rPr lang="hu-HU" altLang="hu-HU" sz="1600" b="1" dirty="0">
                <a:solidFill>
                  <a:schemeClr val="accent1"/>
                </a:solidFill>
              </a:rPr>
              <a:t>normatevékenységhez </a:t>
            </a:r>
            <a:r>
              <a:rPr lang="hu-HU" altLang="hu-HU" sz="1600" b="1" dirty="0" smtClean="0">
                <a:solidFill>
                  <a:schemeClr val="accent1"/>
                </a:solidFill>
              </a:rPr>
              <a:t>két azonos fontosságú kérdés </a:t>
            </a:r>
            <a:r>
              <a:rPr lang="hu-HU" altLang="hu-HU" sz="1600" b="1" dirty="0">
                <a:solidFill>
                  <a:schemeClr val="accent1"/>
                </a:solidFill>
              </a:rPr>
              <a:t>tartozik: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>
                <a:solidFill>
                  <a:schemeClr val="accent1"/>
                </a:solidFill>
              </a:rPr>
              <a:t>„a” kérdés 0,6 valószínűséggel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>
                <a:solidFill>
                  <a:schemeClr val="accent1"/>
                </a:solidFill>
              </a:rPr>
              <a:t>„b” kérdés 0,6 valószínűséggel</a:t>
            </a:r>
          </a:p>
          <a:p>
            <a:pPr algn="l" eaLnBrk="1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hu-HU" altLang="hu-HU" sz="1600" b="1" dirty="0">
                <a:solidFill>
                  <a:schemeClr val="accent1"/>
                </a:solidFill>
              </a:rPr>
              <a:t>„c” kérdés 0,8 valószínűséggel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defRPr/>
            </a:pPr>
            <a:r>
              <a:rPr lang="hu-HU" altLang="hu-HU" sz="1600" b="1" dirty="0">
                <a:solidFill>
                  <a:schemeClr val="accent1"/>
                </a:solidFill>
              </a:rPr>
              <a:t>A három kérdés összesített valószínűsége </a:t>
            </a:r>
            <a:r>
              <a:rPr lang="hu-HU" altLang="hu-HU" sz="1600" b="1" dirty="0" smtClean="0">
                <a:solidFill>
                  <a:schemeClr val="accent1"/>
                </a:solidFill>
              </a:rPr>
              <a:t>2 </a:t>
            </a:r>
            <a:r>
              <a:rPr lang="hu-HU" altLang="hu-HU" sz="1600" b="1" dirty="0">
                <a:solidFill>
                  <a:schemeClr val="accent1"/>
                </a:solidFill>
              </a:rPr>
              <a:t>tehát </a:t>
            </a:r>
            <a:r>
              <a:rPr lang="hu-HU" altLang="hu-HU" sz="1600" b="1" dirty="0" smtClean="0">
                <a:solidFill>
                  <a:schemeClr val="accent1"/>
                </a:solidFill>
              </a:rPr>
              <a:t>mindenféleképpen lesz leküldött kérdés.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defRPr/>
            </a:pPr>
            <a:endParaRPr lang="hu-HU" altLang="hu-HU" sz="1600" b="1" dirty="0">
              <a:solidFill>
                <a:schemeClr val="accent1"/>
              </a:solidFill>
            </a:endParaRPr>
          </a:p>
          <a:p>
            <a:pPr marL="285750" indent="-285750"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hu-HU" altLang="hu-HU" sz="1600" b="1" dirty="0" smtClean="0">
              <a:solidFill>
                <a:schemeClr val="accent1"/>
              </a:solidFill>
            </a:endParaRPr>
          </a:p>
          <a:p>
            <a:pPr marL="285750" indent="-285750"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/>
            </a:pPr>
            <a:endParaRPr lang="hu-HU" altLang="hu-HU" sz="1600" b="1" dirty="0">
              <a:solidFill>
                <a:schemeClr val="accent1"/>
              </a:solidFill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Clr>
                <a:schemeClr val="accent1"/>
              </a:buClr>
              <a:defRPr/>
            </a:pPr>
            <a:r>
              <a:rPr lang="hu-HU" altLang="hu-HU" sz="1600" b="1" dirty="0" smtClean="0">
                <a:solidFill>
                  <a:srgbClr val="00B050"/>
                </a:solidFill>
              </a:rPr>
              <a:t>Tehát a „b” kérdés lesz leküldve</a:t>
            </a:r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026660"/>
              </p:ext>
            </p:extLst>
          </p:nvPr>
        </p:nvGraphicFramePr>
        <p:xfrm>
          <a:off x="566592" y="2493866"/>
          <a:ext cx="8568171" cy="315468"/>
        </p:xfrm>
        <a:graphic>
          <a:graphicData uri="http://schemas.openxmlformats.org/drawingml/2006/table">
            <a:tbl>
              <a:tblPr firstRow="1" firstCol="1" bandRow="1"/>
              <a:tblGrid>
                <a:gridCol w="2561384"/>
                <a:gridCol w="1722701"/>
                <a:gridCol w="861351"/>
                <a:gridCol w="3422735"/>
              </a:tblGrid>
              <a:tr h="314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„a”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„b”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„c”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nincs kérdés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019215"/>
              </p:ext>
            </p:extLst>
          </p:nvPr>
        </p:nvGraphicFramePr>
        <p:xfrm>
          <a:off x="613640" y="5237027"/>
          <a:ext cx="8521123" cy="315468"/>
        </p:xfrm>
        <a:graphic>
          <a:graphicData uri="http://schemas.openxmlformats.org/drawingml/2006/table">
            <a:tbl>
              <a:tblPr firstRow="1" firstCol="1" bandRow="1"/>
              <a:tblGrid>
                <a:gridCol w="2558591"/>
                <a:gridCol w="2558591"/>
                <a:gridCol w="3403941"/>
              </a:tblGrid>
              <a:tr h="3036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„a”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„b”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„c”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</a:tbl>
          </a:graphicData>
        </a:graphic>
      </p:graphicFrame>
      <p:sp>
        <p:nvSpPr>
          <p:cNvPr id="12" name="Balra-jobbra nyíl 11"/>
          <p:cNvSpPr/>
          <p:nvPr/>
        </p:nvSpPr>
        <p:spPr bwMode="auto">
          <a:xfrm>
            <a:off x="544945" y="2807872"/>
            <a:ext cx="8589819" cy="415636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lg" len="lg"/>
            <a:tailEnd type="none" w="lg" len="lg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0 =&lt; generált</a:t>
            </a:r>
            <a:r>
              <a:rPr kumimoji="0" lang="hu-H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hu-HU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véletlenszám</a:t>
            </a:r>
            <a:r>
              <a:rPr kumimoji="0" lang="hu-H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&lt; 1</a:t>
            </a: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Balra-jobbra nyíl 12"/>
          <p:cNvSpPr/>
          <p:nvPr/>
        </p:nvSpPr>
        <p:spPr bwMode="auto">
          <a:xfrm>
            <a:off x="544945" y="5546445"/>
            <a:ext cx="8589819" cy="415636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lg" len="lg"/>
            <a:tailEnd type="none" w="lg" len="lg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0 =&lt; generált</a:t>
            </a:r>
            <a:r>
              <a:rPr kumimoji="0" lang="hu-H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hu-HU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véletlenszám</a:t>
            </a:r>
            <a:r>
              <a:rPr kumimoji="0" lang="hu-H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&lt; 1</a:t>
            </a: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2. sz. felirat 13"/>
          <p:cNvSpPr/>
          <p:nvPr/>
        </p:nvSpPr>
        <p:spPr bwMode="auto">
          <a:xfrm>
            <a:off x="7038108" y="2138228"/>
            <a:ext cx="1450110" cy="286328"/>
          </a:xfrm>
          <a:prstGeom prst="borderCallout2">
            <a:avLst>
              <a:gd name="adj1" fmla="val 18750"/>
              <a:gd name="adj2" fmla="val 37"/>
              <a:gd name="adj3" fmla="val 18750"/>
              <a:gd name="adj4" fmla="val -16667"/>
              <a:gd name="adj5" fmla="val 122178"/>
              <a:gd name="adj6" fmla="val -42809"/>
            </a:avLst>
          </a:prstGeom>
          <a:solidFill>
            <a:srgbClr val="FFC000"/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lg" len="lg"/>
            <a:tailEnd type="none" w="lg" len="lg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RND=0,712</a:t>
            </a:r>
          </a:p>
        </p:txBody>
      </p:sp>
      <p:sp>
        <p:nvSpPr>
          <p:cNvPr id="16" name="2. sz. felirat 15"/>
          <p:cNvSpPr/>
          <p:nvPr/>
        </p:nvSpPr>
        <p:spPr bwMode="auto">
          <a:xfrm>
            <a:off x="5740398" y="4895283"/>
            <a:ext cx="1450110" cy="286328"/>
          </a:xfrm>
          <a:prstGeom prst="borderCallout2">
            <a:avLst>
              <a:gd name="adj1" fmla="val 18750"/>
              <a:gd name="adj2" fmla="val 37"/>
              <a:gd name="adj3" fmla="val 18750"/>
              <a:gd name="adj4" fmla="val -16667"/>
              <a:gd name="adj5" fmla="val 115727"/>
              <a:gd name="adj6" fmla="val -47905"/>
            </a:avLst>
          </a:prstGeom>
          <a:solidFill>
            <a:srgbClr val="FFC000"/>
          </a:solidFill>
          <a:ln w="6350" cap="flat" cmpd="sng" algn="ctr">
            <a:solidFill>
              <a:schemeClr val="accent1"/>
            </a:solidFill>
            <a:prstDash val="solid"/>
            <a:round/>
            <a:headEnd type="none" w="lg" len="lg"/>
            <a:tailEnd type="none" w="lg" len="lg"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RND=0,495</a:t>
            </a:r>
          </a:p>
        </p:txBody>
      </p:sp>
    </p:spTree>
    <p:extLst>
      <p:ext uri="{BB962C8B-B14F-4D97-AF65-F5344CB8AC3E}">
        <p14:creationId xmlns:p14="http://schemas.microsoft.com/office/powerpoint/2010/main" val="291123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Kiemelkedő „iparági” munkabiztonsági kockázatok állnak fenn a villamos hálózat üzemeltetése során</a:t>
            </a:r>
            <a:endParaRPr lang="hu-HU" dirty="0"/>
          </a:p>
        </p:txBody>
      </p:sp>
      <p:sp>
        <p:nvSpPr>
          <p:cNvPr id="4" name="AutoShape 4" descr="data:image/jpeg;base64,/9j/4AAQSkZJRgABAQAAAQABAAD/2wCEAAkGBxQQDxQUDxQUFA8UFBAVFBUUEBQVFBQUFBUWFhQUFBQYHCggGBolHBQUITEhJSkrLi4uFx8zODQsNygtLisBCgoKDg0OGhAQGiwkHCQ0LCwsLC0sLCwsLCwsLCwsLCwsLCwsLCwsLCwsLCwsLCwsLCwsLCwsLCwsLCwsLCwsLP/AABEIALcBEwMBIgACEQEDEQH/xAAbAAADAAMBAQAAAAAAAAAAAAAAAQIDBAUGB//EADoQAAICAQIDBgQFAgUEAwAAAAERAAIhAzEEEkEFIlFhcYEGkaHwEzJCsdHB4RQVFiPxUmJykjNDU//EABkBAQEBAQEBAAAAAAAAAAAAAAABAgMEBf/EACMRAQEAAgICAwACAwAAAAAAAAABAhEDIRIxE0FRkbEEImH/2gAMAwEAAhEDEQA/AOQo1Go1PoPnpUFKUFCEoKVBQqVBSlBSoShGRGoEqCjMBAFEpSjUCVBSlBQJUFKUFKiVI1bcoaflMqmPX2+395mcrqNYzdWaxKGnsFmUpYlSoKUoKESoKUoKBKgpUIEqJSlBQJUSlqClEKClEQUCFHGoQGo1KUFMtJUFKUFAlRqNRqBKgpSgoCUFKUFKINYCstQUISgpSgoEqClKCgSoKUoKBKmLiDjO2P38PeZzNLV1MOhwTX83qEuoE58l1G+ObrPo7ZmRTS0dcNAk2XksdNvWRr11b2A07AUQ53zYb2sDkpYx7RM+i49ugoKKlSAAyUOu58yR/EYvleM35M6CgpSgpUSoKUoKBKiUtQUCFBS1CBjUJagoEQlKOAlGpSgpGkqNRqNQiVBSlBQJUFKUagSoKUoKBKjUpQUIlQUpQUCVBSlBQJUFKUxcUbChOnXmusBgfviNibawFwAmCCidyM58poa9uapNwqsEkHFbMbef2Jn0dC4HfPmVlldXj5SaAIchZdUy2OYdTt/eefk7dsOi0tG5uGVggsMkHZfyWd5v0oKhAICYNADmCB2svoxjE2jO2DnklQlcsammUcsalKCgQoKWoKBChLUFCoUFKIgoEKClKEIlQj9oQGoKUoKRpMalKChEqClKCgJQUpQUCVGo1GoEqClKClEqClKCgSoKUoKBKgpSisQAzgDeEJEkAZtbA9T5zmcTYIc5IBI6Dus58ces2La7ZaxZEFWGMJ/vNbkdQQDazruFzBpv9X36zz8t278c12qhPMQq/lNmQM+BHL0ivwJ1bA81q0wxhX3/AErG+/l6TLw2jX8Qbnu2I3AOa7jqX4+Hy6Km8cZfbOWWvTBTS5QBXYYA9PWMWL2x4sY+sywU6aY2l/ahLUFCJgo+WHLKEoKNQgSoKVFASiUuJQJUJShAUalQUyqVGo1GoEgQUpQUqJUalKCgSo1Go1AlQUpQUCYKVBQJUFKUFAlTFxXDDUry2NgGPy2Rx+82FEoGpXhBQHkHQ+px4zVtUoNVDBB6gghg+Ph7KdQ15jyvlYLsQxULecnirbOrzXmTPkC/DY9cDYKefl1Hfj79/wDWxw9jz9AFZjwLrsJtmw6kL1xOdS/fTAIoUsm2a/pIwX0XpMmp2b+LYWva9QF3Rc94B4sNhv0z5jabxyv0xlI3xGpNdLlCqEAEB0HtDPUBev2502xpSgox7wl2hKCjhAUFHGoEKClKCgQaxcsyKJQIUJcICUajUFMqUcagpQoKNRqAlCNQUBKClKChEwUqCgJQUpQUCVBSlBSiVNfjuLrpVdjuUAxknpmbSgpByTqOpNgeRW5uYIeuUff5TFnlqj1GWSx13GMYW06nEgAbDJA+vWaWtwgHKNxzBZKQzyseY3855uXG/wBO+FiuBX4uB+iyLZXNUcvt9Gp0Zp0qRaq2JIPjXGxXt977nLO+DlkXpBSoTTJKEcalEqJS1BSCFBSlBQIUJahAhQlKJQJcJShAFBSlBSNJUajjhEqNRqNQJUFKUFAlRqOEBKCjUFAFBRqOBKgpSgoEwUpQUI19e3eFfEW326f3mtrULqCc8wIOQCAD4bHz9/KbF7A2tXZcuTj0IPuZg1qEmgJVubpgbHvAdB7zjn6dcVamAxuE69QiDkD95uKax9hYDbqvPxBznC+Ymfhy6VJ3Qfr1nTG9s30tRKUoKaYSocspQhUqClKCgSoSlBQIhLUSgSoKPlhywJUcFCAQjUcy0ShGo1CFCNRyiVHHCAoRwgJRqNQUBKEccCY1GoQhKCjka5VbHwB/aN6WRq1uLjGCDZE4y/DqNsenlMWvRmgatzbdB3TkeR+8za/DJANUMDfIIWxA39Xj99XiaO1Fi3MlsBgnp0KTnHP1/Dpj7ZuvQWGR4nzH/UPvwmThbMFhEWt9c/1irTmGNvlZ9cj+M+m74e557A9BX33+q5Zue2WdQUpQU2wmClQgSoKUooUlEpUIEqClQUCYpUSgJRSoRsKEI5jbZRwjjaaKOEI2CNQhLs0FBQjjZoo4QjaaEFCONmiUIRxs0k2GPPA+T/pI1rAAMrI+mf6TMAMv28jtj2JmDW1ALDqUUOpP25m5LI1tXX/CwjapLqiMA7jPT+hmHU1LXvR6ZorKrR5u6fPy2m1q8ELAEoWB5qrCt4kjfc/P3mtr4OnysDmLCZqRU8y8ftOc896/j+3THTNqa5rY4R/UiCsYsPYL/iZqEC1QNzzD55fntJHCUsiGq5qW2SE/AyL2/DQKFeavL4AkogeAROOm2ym+/dZbsIQm9saEFNXtHtCnD6fPqPlYGAySegi0u09O21tl9fMY8flJ5Q024oAxuXZoKKNwjYUI5N7AAk4AyT5RtdCE4X+qdLnIFbHTx30snyPTznY4bia6lXQsNe/hJM5fRZpkhCEqaKOfL6do6wGNW/U/nt7dZtW+J+IC7/5f+0d718Z55zT8dvjfRo54nhfivWOb1oQsdM+M2+zPis21eXW5RQ4BqCxbYMeHnLObFPCvVwnCv8T6VdW9T+WoxYMuw6SK/FWnzohUW7ZfghL8uP6nhXoI55Pjvi9XA0KC1e7mx38Qum4+U3P9VaR0TbNdTvAUKbHX0/vL8mJ413hqDOR3d87dc+EgcVQ25RYGx2ALnhuye3jXU1Dqk8uoLeZ5kq5O2Jt8Nx2nW9TqjDaqiGFneY+Zr43s7FBnA8TsJi4XiqatXp2FhkY8RuFPM/Evb9baQpoEHn/MdkN0GPrPMdn8dfR1KnSsAerOCPNn7ct5pvUSYXT6fr8RXTDvYVGdytpi4btDT1ATS4IBAOdidp4D4h7ZPEEPFajCxkgc3nvNTs7ibCuoMmlxXLQFqlg538Pl4TN5lnH0+h/51pEOthYZawl4vZ9Jp9qfEenp6Z/DIOthV6BncnbaeE1dQry9yz0/rmYUQyTnymPnti/FHrfhzt2/PrHiLE6fKLnc8pOpWo5fAd7bync0+1NPU1P9o81zV1CKvUfmAPQ+DW08JwVHw/El5/D0vP8A+6hAHXpNjR1Do2BBVqcoCAzy1qCCw8nm+fzzOXXTdw299xHG0pp85OE8DPkF4zk9odqaYNb6ZPcINwwPzVIDzi2evh1nB7Q7aFwBuCBa4ri1b5zU5HtMPDaK09QsmljRW5+gJeF3T5Zjk5qmOEei0fiKofLp25VgPr4Ajp/WRxvb4tRALICJ+rHgfqJ5rV4l4o8FM2PyHhia2trlPFhnrh+C6THy52aa8MXr9P4oHeF694bCviMFvpOZxnburq2dCdPSSwizh7ZnD1OKIuCh3uUv1AJ6+Lk21iXyg+1gPZdJLycl62eGLY7U469/z3NqDGSMe05+nxKwH89/WHEAkFEFIkvw81NIXw/tzWO7F1Het8Q6x5QLmvKAgD4L+J6bgPiip0Hql6o/SAnnGdvOeC07Md4bj6TLRVHdGf5mvPLH0zcJXuOB+KRYrVqg1zVBK9R/E7Nu0NIJ3r3gwenuek+e/ioBPA2H5vTy/tI0+OZwS8sEHC8um8zOfOT9S8cet7Y+KNPTC0SL36kbBefV+U4nG/FWrcV5QKLfz8iDuPKcfi7i+eoD2+hmid8zU5csl8JG5biN+Ynm6YGfXwm12N2xbSsUSK3CJGPQ+Xy8ZxznrFW8TrtbH0c/EukECyVV+4B6COeBprhZb/8AKwhHy8jPhixU1AkMZy0D9JP+JAOUctI/1mWnZWuH/tnO4BDG6x7TX/yzWfe07D2knj+umq6NdevLnw29f2mLTOSVkYB8POaw4LVAPLWxONh9+EycLw+py2dLN4BrbL36ekz4yfZqst7E9fFlY+fWIAAHxWSYf4PURI0rk56WHyA9Zl4TgbWstT/apnN6XQ8lUElyTX6TFpWa2PzUdBYkHp5smes0PgjV1K1sNStqECwWnqZByDkPwmrx3YunwdwOLsVYPkrp6gJDRIIw99zL5fULjXn9YlPfP2pvDXYqAC+VvfqcGZu1tHh73pXglalq961yamt/AgsLbPnM2l2FcLNcV0wvMVHM8+Lkysk7JHO17MhDpkk7Lympq2Rwv3fk51uM7OtTFiM48fD6Zh/kR63qSWsoMdNpnHPGJqtDT5iRyoABnDj1tYgr6p+yE29Thzph81TjAH7TVrQ2O6X7yyy9rpitaxv1Q/p0wY0znr03+Zl20bc4ZyTgbn+02NPs29shDOQf+JblIabvZVebR4iu4H+FBxhHWr19pg5hc89//iLOBnP6SPF/OdjsDhbaehxP4gFnSta9e/bnFSQfAmp9pz/8vNK0LucW/EBoBUI4ARJOM7fKc9xrV0wauiyce56V6AefkJtaJH4d6hAdwDrs2/Ez23ZfCUt2YdQc3Ny6yNj3hy8wD+WDPE8NpG2jZ1du4rGwJsUeYkvBizpZJL253FkLA+pCfiiJraNrEgV7p2wH3f8AveFO7xmn+MRY6Q0yARYVtUg+oAmqOEdRWlbVrZZLzh5P3+7YZf69pZ300uKoCamp7oBr4DB3zlZxNa+v6l+J8Pab2twVjQ4OLNcuURnf0mtTg7vNSBNyz7SxFxz1Pkyhg7ePhNc0YHNgeWX79Jv00bA4qfkV6zNbg6LvWHNshX97OWZaTTnUr0BfTc+0zcgBZJUy6XBCuwJ67lR14a9vyVL83+8luzTBa7P1/vHe6zk2S3Xupl0+ytTPdIPqPGZ69lao/SPewjeM+105dtUHqR5Df+TMJs8fzO8ew72H6R5nJ/aY7fDdzven1lnLh+pquKSeu3p/RxHlJwRjyQnYHw1Z5vQDyBcq3wzY76oAxtU/zL8uH6eNcfkfU/P+0J2/9L1//W3/AKwk+bD9XVdKnGkblv5TKO0SemPQQhPP4x6PGJPGkDAD+/CGh2jbHMkY4R4xLhG3TiwQFMZ1hbBA2cITGmLH03sbTA4bTR/RT27oC+k8L8fcL+PxQrb9OiSP/YqEJ6uP6ZzeS4PhRpXqxtv1nbrr+GOuB67whOf+T7jErDq8lrMh233PtIOhUrcLb+8cJ57bF2jT4cAlh775lf4WmyW2RCEeVRmpw9B08ekzVvUf8QhJutSsv43cK6mvzD/n6TXIJOV6dIQi1a9hwIXZVgEO5rfU2nJ0Ph63+H0r81RzVpZZ61fzzCE9Um8Zscy1Mmp2BI9SCvlCxHWOE8tvYn8QDHn/AD9+0L6oeYQjabYr6n/SR7iLTD/MAfYQhGzbPXTqPB+IrLGiCdw/Qr9ooSbrRfh58fl99RAjPyhCXZqCtX+3vDU011+nhCEEieUDqPkZNqbQhARH3mEITPlU2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34821" name="Picture 5" descr="C:\Users\MolnarJ\Desktop\NAF réte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" t="1654" r="3448" b="6178"/>
          <a:stretch/>
        </p:blipFill>
        <p:spPr bwMode="auto">
          <a:xfrm>
            <a:off x="990600" y="2723961"/>
            <a:ext cx="2028826" cy="154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C:\Users\MolnarJ\Desktop\Füzérkajata-20131122-012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4" y="2681939"/>
            <a:ext cx="2152575" cy="161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5" name="Picture 9" descr="C:\Users\MolnarJ\Desktop\Áramütés veszély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10375" y="4495800"/>
            <a:ext cx="1431264" cy="196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6" name="Picture 10" descr="C:\Users\MolnarJ\Desktop\Áramütés élettani hatás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0" y="4452287"/>
            <a:ext cx="1704975" cy="172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26431"/>
              </p:ext>
            </p:extLst>
          </p:nvPr>
        </p:nvGraphicFramePr>
        <p:xfrm>
          <a:off x="3629025" y="1962150"/>
          <a:ext cx="2328864" cy="4593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864"/>
              </a:tblGrid>
              <a:tr h="36195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/>
                        <a:t>Főbb veszélyforrások</a:t>
                      </a:r>
                      <a:endParaRPr lang="hu-HU" sz="1600" dirty="0"/>
                    </a:p>
                  </a:txBody>
                  <a:tcPr/>
                </a:tc>
              </a:tr>
              <a:tr h="248133">
                <a:tc>
                  <a:txBody>
                    <a:bodyPr/>
                    <a:lstStyle/>
                    <a:p>
                      <a:pPr algn="ctr"/>
                      <a:endParaRPr lang="hu-HU" dirty="0"/>
                    </a:p>
                  </a:txBody>
                  <a:tcPr anchor="ctr">
                    <a:noFill/>
                  </a:tcPr>
                </a:tc>
              </a:tr>
              <a:tr h="16021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0" dirty="0" smtClean="0">
                          <a:solidFill>
                            <a:srgbClr val="000000"/>
                          </a:solidFill>
                        </a:rPr>
                        <a:t>Magasban végzett munka veszélyei</a:t>
                      </a:r>
                      <a:endParaRPr lang="en-US" sz="14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hu-HU" dirty="0"/>
                    </a:p>
                  </a:txBody>
                  <a:tcPr anchor="ctr"/>
                </a:tc>
              </a:tr>
              <a:tr h="352115">
                <a:tc>
                  <a:txBody>
                    <a:bodyPr/>
                    <a:lstStyle/>
                    <a:p>
                      <a:pPr algn="ctr"/>
                      <a:endParaRPr lang="hu-HU" sz="200" dirty="0"/>
                    </a:p>
                  </a:txBody>
                  <a:tcPr>
                    <a:noFill/>
                  </a:tcPr>
                </a:tc>
              </a:tr>
              <a:tr h="19118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Villamos áram élettani hatásai (pl. elektromos sokk, égés)</a:t>
                      </a:r>
                      <a:endParaRPr lang="en-US" sz="14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ávnyíl 7"/>
          <p:cNvSpPr/>
          <p:nvPr/>
        </p:nvSpPr>
        <p:spPr bwMode="auto">
          <a:xfrm>
            <a:off x="6070598" y="2729387"/>
            <a:ext cx="292099" cy="1566983"/>
          </a:xfrm>
          <a:prstGeom prst="chevron">
            <a:avLst/>
          </a:prstGeom>
          <a:solidFill>
            <a:schemeClr val="tx2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SzTx/>
              <a:buFont typeface="Arial" charset="0"/>
              <a:buNone/>
              <a:tabLst/>
            </a:pPr>
            <a:endParaRPr kumimoji="0" lang="hu-H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Sávnyíl 13"/>
          <p:cNvSpPr/>
          <p:nvPr/>
        </p:nvSpPr>
        <p:spPr bwMode="auto">
          <a:xfrm>
            <a:off x="6070599" y="4783179"/>
            <a:ext cx="292099" cy="1676995"/>
          </a:xfrm>
          <a:prstGeom prst="chevron">
            <a:avLst/>
          </a:prstGeom>
          <a:solidFill>
            <a:schemeClr val="tx2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SzTx/>
              <a:buFont typeface="Arial" charset="0"/>
              <a:buNone/>
              <a:tabLst/>
            </a:pPr>
            <a:endParaRPr kumimoji="0" lang="hu-H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Sávnyíl 14"/>
          <p:cNvSpPr/>
          <p:nvPr/>
        </p:nvSpPr>
        <p:spPr bwMode="auto">
          <a:xfrm rot="10800000">
            <a:off x="3165472" y="4716503"/>
            <a:ext cx="292099" cy="1761904"/>
          </a:xfrm>
          <a:prstGeom prst="chevron">
            <a:avLst/>
          </a:prstGeom>
          <a:solidFill>
            <a:schemeClr val="tx2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SzTx/>
              <a:buFont typeface="Arial" charset="0"/>
              <a:buNone/>
              <a:tabLst/>
            </a:pPr>
            <a:endParaRPr kumimoji="0" lang="hu-H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Sávnyíl 15"/>
          <p:cNvSpPr/>
          <p:nvPr/>
        </p:nvSpPr>
        <p:spPr bwMode="auto">
          <a:xfrm rot="10800000">
            <a:off x="3171822" y="2681939"/>
            <a:ext cx="292099" cy="1585262"/>
          </a:xfrm>
          <a:prstGeom prst="chevron">
            <a:avLst/>
          </a:prstGeom>
          <a:solidFill>
            <a:schemeClr val="tx2"/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SzTx/>
              <a:buFont typeface="Arial" charset="0"/>
              <a:buNone/>
              <a:tabLst/>
            </a:pPr>
            <a:endParaRPr kumimoji="0" lang="hu-H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2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sz="quarter"/>
          </p:nvPr>
        </p:nvSpPr>
        <p:spPr>
          <a:xfrm>
            <a:off x="1073150" y="304800"/>
            <a:ext cx="7842250" cy="1143000"/>
          </a:xfrm>
        </p:spPr>
        <p:txBody>
          <a:bodyPr/>
          <a:lstStyle/>
          <a:p>
            <a:r>
              <a:rPr lang="hu-HU" dirty="0"/>
              <a:t>Magas </a:t>
            </a:r>
            <a:r>
              <a:rPr lang="hu-HU" dirty="0" err="1"/>
              <a:t>színvonlú</a:t>
            </a:r>
            <a:r>
              <a:rPr lang="hu-HU" dirty="0"/>
              <a:t> technológiát, felszerelést, tréninget biztosítottunk a biztonságos </a:t>
            </a:r>
            <a:r>
              <a:rPr lang="hu-HU" dirty="0" smtClean="0"/>
              <a:t>üzemeltetéshez ... </a:t>
            </a:r>
            <a:endParaRPr lang="hu-HU" dirty="0"/>
          </a:p>
        </p:txBody>
      </p:sp>
      <p:pic>
        <p:nvPicPr>
          <p:cNvPr id="10" name="Picture 2" descr="OTR csere 00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2223847"/>
            <a:ext cx="1787210" cy="238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41980" y="5035790"/>
            <a:ext cx="1133775" cy="1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9" descr="egyénivédőeszk 0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7" t="9175" r="22229" b="12975"/>
          <a:stretch>
            <a:fillRect/>
          </a:stretch>
        </p:blipFill>
        <p:spPr bwMode="auto">
          <a:xfrm>
            <a:off x="8013084" y="1690391"/>
            <a:ext cx="559168" cy="46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egyénivédőeszk 03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7" t="8202" r="21872"/>
          <a:stretch>
            <a:fillRect/>
          </a:stretch>
        </p:blipFill>
        <p:spPr bwMode="auto">
          <a:xfrm>
            <a:off x="7920871" y="2352675"/>
            <a:ext cx="994529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1" descr="egyénivédőeszk 03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6" t="8200" r="31090" b="11575"/>
          <a:stretch>
            <a:fillRect/>
          </a:stretch>
        </p:blipFill>
        <p:spPr bwMode="auto">
          <a:xfrm>
            <a:off x="8202139" y="4329601"/>
            <a:ext cx="431992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egyénivédőeszk 00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13269" r="44783" b="2734"/>
          <a:stretch>
            <a:fillRect/>
          </a:stretch>
        </p:blipFill>
        <p:spPr bwMode="auto">
          <a:xfrm>
            <a:off x="7531516" y="3450130"/>
            <a:ext cx="263985" cy="42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3" descr="egyénivédőeszk 00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8" t="13269" r="8284" b="2734"/>
          <a:stretch>
            <a:fillRect/>
          </a:stretch>
        </p:blipFill>
        <p:spPr bwMode="auto">
          <a:xfrm>
            <a:off x="8976506" y="3503538"/>
            <a:ext cx="196970" cy="31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 descr="egyénivédőeszk 04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8" r="19138"/>
          <a:stretch>
            <a:fillRect/>
          </a:stretch>
        </p:blipFill>
        <p:spPr bwMode="auto">
          <a:xfrm>
            <a:off x="6803042" y="2373390"/>
            <a:ext cx="860467" cy="102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2" descr="C:\Users\MolnarJ\Desktop\Szerelőautó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80" y="2223848"/>
            <a:ext cx="3125170" cy="234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églalap 18"/>
          <p:cNvSpPr/>
          <p:nvPr/>
        </p:nvSpPr>
        <p:spPr>
          <a:xfrm>
            <a:off x="741980" y="1537218"/>
            <a:ext cx="635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hu-HU" sz="1800" b="1" dirty="0" smtClean="0">
                <a:solidFill>
                  <a:srgbClr val="000000"/>
                </a:solidFill>
              </a:rPr>
              <a:t>A legmodernebb járművek, szerszámok, műszerek, egyéni felszerelések állnak rendelkezésre</a:t>
            </a:r>
            <a:endParaRPr lang="en-US" sz="1800" b="1" dirty="0">
              <a:solidFill>
                <a:srgbClr val="000000"/>
              </a:solidFill>
            </a:endParaRPr>
          </a:p>
        </p:txBody>
      </p:sp>
      <p:pic>
        <p:nvPicPr>
          <p:cNvPr id="20" name="Picture 8" descr="egyénivédőeszk 009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r="29137"/>
          <a:stretch/>
        </p:blipFill>
        <p:spPr bwMode="auto">
          <a:xfrm>
            <a:off x="2781300" y="5143523"/>
            <a:ext cx="990600" cy="112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egyénivédőeszk 00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260" y="5099192"/>
            <a:ext cx="1620140" cy="121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6" name="Picture 2" descr="C:\Users\MolnarJ\Desktop\Video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75" y="5006042"/>
            <a:ext cx="1227835" cy="135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86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sz="quarter"/>
          </p:nvPr>
        </p:nvSpPr>
        <p:spPr>
          <a:xfrm>
            <a:off x="1073150" y="304800"/>
            <a:ext cx="7842250" cy="1143000"/>
          </a:xfrm>
        </p:spPr>
        <p:txBody>
          <a:bodyPr/>
          <a:lstStyle/>
          <a:p>
            <a:r>
              <a:rPr lang="hu-HU" dirty="0" smtClean="0"/>
              <a:t>Magas színvonalú technológiát, felszerelést, tréninget biztosítottunk a biztonságos üzemeltetéshez. </a:t>
            </a:r>
            <a:endParaRPr lang="hu-HU" dirty="0"/>
          </a:p>
        </p:txBody>
      </p:sp>
      <p:pic>
        <p:nvPicPr>
          <p:cNvPr id="11" name="Picture 4" descr="Mászás_F20_PC050151_k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3152" y="2094395"/>
            <a:ext cx="2126186" cy="2834918"/>
          </a:xfrm>
          <a:noFill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589" y="2094395"/>
            <a:ext cx="2142586" cy="285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847" y="2094395"/>
            <a:ext cx="2125936" cy="283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églalap 4"/>
          <p:cNvSpPr/>
          <p:nvPr/>
        </p:nvSpPr>
        <p:spPr>
          <a:xfrm>
            <a:off x="1183152" y="5509826"/>
            <a:ext cx="2126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hu-HU" dirty="0" smtClean="0">
                <a:solidFill>
                  <a:srgbClr val="000000"/>
                </a:solidFill>
              </a:rPr>
              <a:t>Munkavégzés nagyfeszültségű rácsos acéloszlopokon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Téglalap 25"/>
          <p:cNvSpPr/>
          <p:nvPr/>
        </p:nvSpPr>
        <p:spPr>
          <a:xfrm>
            <a:off x="3894526" y="5552301"/>
            <a:ext cx="21261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hu-HU" dirty="0" smtClean="0">
                <a:solidFill>
                  <a:srgbClr val="000000"/>
                </a:solidFill>
              </a:rPr>
              <a:t>Munkavégzés betonoszlopon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Téglalap 26"/>
          <p:cNvSpPr/>
          <p:nvPr/>
        </p:nvSpPr>
        <p:spPr>
          <a:xfrm>
            <a:off x="6504847" y="5580102"/>
            <a:ext cx="21261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hu-HU" dirty="0" smtClean="0">
                <a:solidFill>
                  <a:srgbClr val="000000"/>
                </a:solidFill>
              </a:rPr>
              <a:t>Munkavégzés létrán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églalap 27"/>
          <p:cNvSpPr/>
          <p:nvPr/>
        </p:nvSpPr>
        <p:spPr>
          <a:xfrm>
            <a:off x="1183152" y="1302009"/>
            <a:ext cx="2126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hu-HU" sz="1800" b="1" dirty="0" smtClean="0">
                <a:solidFill>
                  <a:srgbClr val="000000"/>
                </a:solidFill>
              </a:rPr>
              <a:t>Tréningek</a:t>
            </a:r>
            <a:endParaRPr lang="en-US" sz="1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02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 helye 1"/>
          <p:cNvSpPr>
            <a:spLocks noGrp="1"/>
          </p:cNvSpPr>
          <p:nvPr>
            <p:ph type="body" sz="quarter" idx="11"/>
          </p:nvPr>
        </p:nvSpPr>
        <p:spPr>
          <a:xfrm>
            <a:off x="468703" y="5743574"/>
            <a:ext cx="8985847" cy="609601"/>
          </a:xfrm>
        </p:spPr>
        <p:txBody>
          <a:bodyPr/>
          <a:lstStyle/>
          <a:p>
            <a:pPr marL="144000" lvl="3" indent="0">
              <a:buNone/>
            </a:pPr>
            <a:r>
              <a:rPr lang="hu-HU" sz="900" dirty="0" smtClean="0"/>
              <a:t>* Tabu: „....tiltottként megnevezett </a:t>
            </a:r>
            <a:r>
              <a:rPr lang="hu-HU" sz="900" dirty="0"/>
              <a:t>bármely emberi tevékenységre vagy szokásra kiterjedő erős társadalmi tiltás vagy tilalom; a tabu megszegését a társadalom általában kifogásolhatónak és elítélendőnek </a:t>
            </a:r>
            <a:r>
              <a:rPr lang="hu-HU" sz="900" dirty="0" smtClean="0"/>
              <a:t>tartja.” (</a:t>
            </a:r>
            <a:r>
              <a:rPr lang="hu-HU" sz="900" dirty="0" err="1" smtClean="0"/>
              <a:t>Wikipedia</a:t>
            </a:r>
            <a:r>
              <a:rPr lang="hu-HU" sz="900" dirty="0" smtClean="0"/>
              <a:t>)</a:t>
            </a:r>
            <a:endParaRPr lang="hu-HU" sz="900" dirty="0"/>
          </a:p>
        </p:txBody>
      </p:sp>
      <p:sp>
        <p:nvSpPr>
          <p:cNvPr id="7" name="Szöveg helye 1"/>
          <p:cNvSpPr txBox="1">
            <a:spLocks/>
          </p:cNvSpPr>
          <p:nvPr/>
        </p:nvSpPr>
        <p:spPr bwMode="gray">
          <a:xfrm>
            <a:off x="621103" y="2127325"/>
            <a:ext cx="8985847" cy="3312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Font typeface="Arial" charset="0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0225" indent="-261938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Font typeface="Arial" charset="0"/>
              <a:buChar char="&gt;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2pPr>
            <a:lvl3pPr marL="806450" indent="-274638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3pPr>
            <a:lvl4pPr marL="10731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4pPr>
            <a:lvl5pPr marL="13398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Font typeface="Arial" charset="0"/>
              <a:buChar char="–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5pPr>
            <a:lvl6pPr marL="17970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6pPr>
            <a:lvl7pPr marL="22542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7pPr>
            <a:lvl8pPr marL="27114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8pPr>
            <a:lvl9pPr marL="3168650" indent="-265113" algn="l" rtl="0" eaLnBrk="1" fontAlgn="base" hangingPunct="1"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Char char="•"/>
              <a:tabLst>
                <a:tab pos="266700" algn="l"/>
                <a:tab pos="534988" algn="l"/>
                <a:tab pos="542925" algn="l"/>
                <a:tab pos="809625" algn="l"/>
                <a:tab pos="1076325" algn="l"/>
                <a:tab pos="1343025" algn="l"/>
              </a:tabLs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kern="0" dirty="0" smtClean="0"/>
              <a:t>Vállalati szakértők kockázatértékelése alapján kiválasztottunk a leginkább kockázatos helyzeteket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kern="0" dirty="0" smtClean="0"/>
              <a:t>Megállapítottuk, hogy a fő kockázat a legtöbb helyzetben a munkavállaló nem megfelelő viselkedésére vezethető vissza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kern="0" dirty="0" smtClean="0"/>
              <a:t>Beláttuk, hogy a számtalan tréning és képzés mellett bizonyos esetekben szigorú szankcionálásra is szükség van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kern="0" dirty="0" smtClean="0"/>
              <a:t>Az új gondolatokat munkabiztonsági kampány keretében terveztük bevezetni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999" y="1400174"/>
            <a:ext cx="735301" cy="70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Úgynevezett „Tabu szabályok*” bevezetését határoztunk el a leginkább kockázatosnak ítélt helyzetek elkerülése érdekében</a:t>
            </a:r>
          </a:p>
        </p:txBody>
      </p:sp>
    </p:spTree>
    <p:extLst>
      <p:ext uri="{BB962C8B-B14F-4D97-AF65-F5344CB8AC3E}">
        <p14:creationId xmlns:p14="http://schemas.microsoft.com/office/powerpoint/2010/main" val="15230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smtClean="0"/>
              <a:t>munkabiztonsági kampány </a:t>
            </a:r>
            <a:r>
              <a:rPr lang="hu-HU" dirty="0"/>
              <a:t>részleteit és az eljárásrendet a </a:t>
            </a:r>
            <a:r>
              <a:rPr lang="hu-HU" dirty="0" smtClean="0"/>
              <a:t>munkavállalói </a:t>
            </a:r>
            <a:r>
              <a:rPr lang="hu-HU" dirty="0"/>
              <a:t>érdekképviseletekkel egyeztettük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13276857"/>
              </p:ext>
            </p:extLst>
          </p:nvPr>
        </p:nvGraphicFramePr>
        <p:xfrm>
          <a:off x="375738" y="1199072"/>
          <a:ext cx="9112250" cy="4525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églalap 1"/>
          <p:cNvSpPr/>
          <p:nvPr/>
        </p:nvSpPr>
        <p:spPr>
          <a:xfrm>
            <a:off x="564204" y="5776010"/>
            <a:ext cx="8618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b="1" dirty="0" smtClean="0">
                <a:solidFill>
                  <a:srgbClr val="FF0000"/>
                </a:solidFill>
              </a:rPr>
              <a:t>A bevezetés előkészítése és a kampány első lebonyolítása egy évnél hosszabb időt vett igénybe</a:t>
            </a:r>
            <a:endParaRPr lang="hu-H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4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6374157"/>
              </p:ext>
            </p:extLst>
          </p:nvPr>
        </p:nvGraphicFramePr>
        <p:xfrm>
          <a:off x="468703" y="1341011"/>
          <a:ext cx="6058557" cy="4656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„</a:t>
            </a:r>
            <a:r>
              <a:rPr lang="hu-HU" dirty="0" err="1" smtClean="0"/>
              <a:t>Super</a:t>
            </a:r>
            <a:r>
              <a:rPr lang="hu-HU" dirty="0" smtClean="0"/>
              <a:t> 8” - a tabu kampány nyolc fejezete</a:t>
            </a:r>
            <a:endParaRPr lang="hu-HU" dirty="0"/>
          </a:p>
        </p:txBody>
      </p:sp>
      <p:sp>
        <p:nvSpPr>
          <p:cNvPr id="8" name="Ellipszis 7"/>
          <p:cNvSpPr/>
          <p:nvPr/>
        </p:nvSpPr>
        <p:spPr bwMode="auto">
          <a:xfrm>
            <a:off x="7538925" y="2714033"/>
            <a:ext cx="1974715" cy="197471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lvl="0" algn="ctr" defTabSz="800100">
              <a:lnSpc>
                <a:spcPct val="90000"/>
              </a:lnSpc>
              <a:spcAft>
                <a:spcPct val="35000"/>
              </a:spcAft>
            </a:pPr>
            <a:r>
              <a:rPr lang="hu-HU" sz="1600" b="1" dirty="0" smtClean="0">
                <a:solidFill>
                  <a:schemeClr val="accent1">
                    <a:lumMod val="75000"/>
                  </a:schemeClr>
                </a:solidFill>
              </a:rPr>
              <a:t>+ 1 </a:t>
            </a:r>
          </a:p>
          <a:p>
            <a:pPr lvl="0" algn="ctr" defTabSz="800100">
              <a:lnSpc>
                <a:spcPct val="90000"/>
              </a:lnSpc>
              <a:spcAft>
                <a:spcPct val="35000"/>
              </a:spcAft>
            </a:pPr>
            <a:r>
              <a:rPr lang="hu-HU" sz="1600" b="1" dirty="0" smtClean="0">
                <a:solidFill>
                  <a:schemeClr val="accent1">
                    <a:lumMod val="75000"/>
                  </a:schemeClr>
                </a:solidFill>
              </a:rPr>
              <a:t>Kölcsönös</a:t>
            </a:r>
            <a:r>
              <a:rPr lang="hu-HU" sz="16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hu-HU" sz="1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hu-HU" sz="1600" b="1" dirty="0">
                <a:solidFill>
                  <a:schemeClr val="accent1">
                    <a:lumMod val="75000"/>
                  </a:schemeClr>
                </a:solidFill>
              </a:rPr>
              <a:t>felelősség egymás</a:t>
            </a:r>
            <a:br>
              <a:rPr lang="hu-HU" sz="1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hu-HU" sz="1600" b="1" dirty="0" smtClean="0">
                <a:solidFill>
                  <a:schemeClr val="accent1">
                    <a:lumMod val="75000"/>
                  </a:schemeClr>
                </a:solidFill>
              </a:rPr>
              <a:t>iránt!</a:t>
            </a:r>
            <a:endParaRPr lang="hu-H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Jobb oldali kapcsos zárójel 8"/>
          <p:cNvSpPr/>
          <p:nvPr/>
        </p:nvSpPr>
        <p:spPr bwMode="auto">
          <a:xfrm>
            <a:off x="6785032" y="1578464"/>
            <a:ext cx="374515" cy="4248417"/>
          </a:xfrm>
          <a:prstGeom prst="rightBrace">
            <a:avLst>
              <a:gd name="adj1" fmla="val 8333"/>
              <a:gd name="adj2" fmla="val 50458"/>
            </a:avLst>
          </a:prstGeom>
          <a:solidFill>
            <a:schemeClr val="bg1"/>
          </a:solidFill>
          <a:ln w="63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27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sz="quarter"/>
          </p:nvPr>
        </p:nvSpPr>
        <p:spPr>
          <a:xfrm>
            <a:off x="1073150" y="199384"/>
            <a:ext cx="7842250" cy="1143000"/>
          </a:xfrm>
        </p:spPr>
        <p:txBody>
          <a:bodyPr/>
          <a:lstStyle/>
          <a:p>
            <a:r>
              <a:rPr lang="hu-HU" dirty="0" smtClean="0"/>
              <a:t>A kampány lebonyolítását figyelem felhívó eszközökkel segítettük elő. Néhány példa …</a:t>
            </a:r>
            <a:endParaRPr lang="hu-HU" dirty="0"/>
          </a:p>
        </p:txBody>
      </p:sp>
      <p:pic>
        <p:nvPicPr>
          <p:cNvPr id="7" name="Picture 5" descr="PB27002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50" y="2076589"/>
            <a:ext cx="3369953" cy="252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lmű émász hv terv_2szín+hv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641" y="5499874"/>
            <a:ext cx="3838575" cy="89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églalap 8"/>
          <p:cNvSpPr/>
          <p:nvPr/>
        </p:nvSpPr>
        <p:spPr>
          <a:xfrm>
            <a:off x="693770" y="1907312"/>
            <a:ext cx="4457054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buClr>
                <a:schemeClr val="tx2"/>
              </a:buClr>
            </a:pPr>
            <a:r>
              <a:rPr lang="hu-HU" sz="1600" b="1" dirty="0">
                <a:solidFill>
                  <a:srgbClr val="000000"/>
                </a:solidFill>
              </a:rPr>
              <a:t>A biztonsági öv: a családot is egyben tartja!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693770" y="4919492"/>
            <a:ext cx="4583691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buClr>
                <a:schemeClr val="tx2"/>
              </a:buClr>
            </a:pPr>
            <a:r>
              <a:rPr lang="hu-HU" sz="1600" b="1" dirty="0" smtClean="0">
                <a:solidFill>
                  <a:srgbClr val="000000"/>
                </a:solidFill>
              </a:rPr>
              <a:t>A feszültségmentesítés: az áram nem látszik!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2221719" y="3157772"/>
            <a:ext cx="2929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b="1" dirty="0" smtClean="0"/>
              <a:t>A járműveket ki-, és belépéskor szúrópróba-szerűen ellenőriztük</a:t>
            </a:r>
            <a:endParaRPr lang="hu-HU" sz="1400" b="1" dirty="0"/>
          </a:p>
        </p:txBody>
      </p:sp>
      <p:sp>
        <p:nvSpPr>
          <p:cNvPr id="12" name="Téglalap 11"/>
          <p:cNvSpPr/>
          <p:nvPr/>
        </p:nvSpPr>
        <p:spPr>
          <a:xfrm>
            <a:off x="6075998" y="4950269"/>
            <a:ext cx="29291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400" b="1" dirty="0" smtClean="0"/>
              <a:t>Meleg hatására színesedő bögre</a:t>
            </a:r>
            <a:endParaRPr lang="hu-HU" sz="1400" b="1" dirty="0"/>
          </a:p>
        </p:txBody>
      </p:sp>
    </p:spTree>
    <p:extLst>
      <p:ext uri="{BB962C8B-B14F-4D97-AF65-F5344CB8AC3E}">
        <p14:creationId xmlns:p14="http://schemas.microsoft.com/office/powerpoint/2010/main" val="10139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/>
          <p:cNvSpPr>
            <a:spLocks noGrp="1"/>
          </p:cNvSpPr>
          <p:nvPr>
            <p:ph type="title" sz="quarter"/>
          </p:nvPr>
        </p:nvSpPr>
        <p:spPr>
          <a:xfrm>
            <a:off x="1073150" y="578776"/>
            <a:ext cx="7842250" cy="1143000"/>
          </a:xfrm>
        </p:spPr>
        <p:txBody>
          <a:bodyPr/>
          <a:lstStyle/>
          <a:p>
            <a:r>
              <a:rPr lang="hu-HU" dirty="0" smtClean="0"/>
              <a:t>Az igazgatóság elismerésben részesítette a legaktívabb résztvevőket</a:t>
            </a:r>
            <a:endParaRPr lang="hu-H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73150" y="2471393"/>
            <a:ext cx="3147116" cy="1992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 descr="IMG_08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bright="18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3397" y="3849384"/>
            <a:ext cx="3800891" cy="285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artalom helye 10"/>
          <p:cNvSpPr>
            <a:spLocks noGrp="1"/>
          </p:cNvSpPr>
          <p:nvPr>
            <p:ph sz="quarter" idx="3"/>
          </p:nvPr>
        </p:nvSpPr>
        <p:spPr>
          <a:xfrm>
            <a:off x="4993397" y="1660834"/>
            <a:ext cx="3838575" cy="18065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/>
              <a:t>Minden kampánytéma végén </a:t>
            </a:r>
            <a:r>
              <a:rPr lang="hu-HU" sz="1600" dirty="0" smtClean="0"/>
              <a:t>az eredményeket helyben feldolgoztuk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/>
              <a:t>Beküldhető kérdőíveket </a:t>
            </a:r>
            <a:r>
              <a:rPr lang="hu-HU" sz="1600" dirty="0"/>
              <a:t>álltak </a:t>
            </a:r>
            <a:r>
              <a:rPr lang="hu-HU" sz="1600" dirty="0" smtClean="0"/>
              <a:t>rendelkezésre</a:t>
            </a:r>
            <a:endParaRPr lang="hu-HU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1600" dirty="0" smtClean="0"/>
              <a:t>Pontgyűjtő kártyákat kaptak a helyes választ beküldők</a:t>
            </a:r>
            <a:endParaRPr lang="hu-HU" sz="1600" dirty="0"/>
          </a:p>
        </p:txBody>
      </p:sp>
      <p:sp>
        <p:nvSpPr>
          <p:cNvPr id="3" name="Jobbra nyíl 2"/>
          <p:cNvSpPr/>
          <p:nvPr/>
        </p:nvSpPr>
        <p:spPr bwMode="auto">
          <a:xfrm rot="10800000">
            <a:off x="4455171" y="3170825"/>
            <a:ext cx="381964" cy="15768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635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100000"/>
              </a:spcAft>
              <a:buClr>
                <a:schemeClr val="accent1"/>
              </a:buClr>
              <a:buSzTx/>
              <a:buFont typeface="Arial" charset="0"/>
              <a:buNone/>
              <a:tabLst/>
            </a:pPr>
            <a:endParaRPr kumimoji="0" lang="hu-HU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1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91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3&quot;&gt;&lt;elem m_fUsage=&quot;3.43900000000000010000E+000&quot;&gt;&lt;m_ppcolschidx val=&quot;0&quot;/&gt;&lt;m_rgb r=&quot;d1&quot; g=&quot;e8&quot; b=&quot;ff&quot;/&gt;&lt;/elem&gt;&lt;elem m_fUsage=&quot;6.56100000000000130000E-001&quot;&gt;&lt;m_ppcolschidx val=&quot;0&quot;/&gt;&lt;m_rgb r=&quot;0&quot; g=&quot;50&quot; b=&quot;a6&quot;/&gt;&lt;/elem&gt;&lt;elem m_fUsage=&quot;6.56100000000000130000E-001&quot;&gt;&lt;m_ppcolschidx val=&quot;0&quot;/&gt;&lt;m_rgb r=&quot;0&quot; g=&quot;80&quot; b=&quot;0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&gt;&lt;m_strFormatTime&gt;KW %#4&lt;/m_strFormatTime&gt;&lt;/m_precDefault&gt;&lt;/CDefaultPrec&gt;&lt;CDefaultPrec id=&quot;7&quot;&gt;&lt;m_precDefault&gt;&lt;m_strFormatTime&gt;%B&lt;/m_strFormatTime&gt;&lt;/m_precDefault&gt;&lt;/CDefaultPrec&gt;&lt;CDefaultPrec id=&quot;6&quot;&gt;&lt;m_precDefault/&gt;&lt;/CDefaultPrec&gt;&lt;CDefaultPrec id=&quot;5&quot;&gt;&lt;m_precDefault/&gt;&lt;/CDefaultPrec&gt;&lt;CDefaultPrec id=&quot;4&quot;&gt;&lt;m_precDefault&gt;&lt;m_strFormatTime&gt;%d.%m.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m_chMinusSymbol&gt;-&lt;/m_chMinusSymbol&gt;&lt;m_chDecimalSymbol17909&gt;.&lt;/m_chDecimalSymbol17909&gt;&lt;m_nGroupingDigits17909 val=&quot;3&quot;/&gt;&lt;m_chGroupingSymbol17909&gt;,&lt;/m_chGroupingSymbol17909&gt;&lt;/m_precDefault&gt;&lt;/CDefaultPrec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STYLE" val="CoverPag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ank">
  <a:themeElements>
    <a:clrScheme name="RWE_PowerPoint_dt 1">
      <a:dk1>
        <a:srgbClr val="000000"/>
      </a:dk1>
      <a:lt1>
        <a:srgbClr val="FFFFFF"/>
      </a:lt1>
      <a:dk2>
        <a:srgbClr val="FFE600"/>
      </a:dk2>
      <a:lt2>
        <a:srgbClr val="565A5E"/>
      </a:lt2>
      <a:accent1>
        <a:srgbClr val="0050A6"/>
      </a:accent1>
      <a:accent2>
        <a:srgbClr val="3D67AE"/>
      </a:accent2>
      <a:accent3>
        <a:srgbClr val="FFFFFF"/>
      </a:accent3>
      <a:accent4>
        <a:srgbClr val="000000"/>
      </a:accent4>
      <a:accent5>
        <a:srgbClr val="AAB3D0"/>
      </a:accent5>
      <a:accent6>
        <a:srgbClr val="365D9D"/>
      </a:accent6>
      <a:hlink>
        <a:srgbClr val="99CCFF"/>
      </a:hlink>
      <a:folHlink>
        <a:srgbClr val="99BADD"/>
      </a:folHlink>
    </a:clrScheme>
    <a:fontScheme name="ELMU - Emas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6350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100000"/>
          </a:spcAft>
          <a:buClr>
            <a:schemeClr val="accent1"/>
          </a:buClr>
          <a:buSzTx/>
          <a:buFont typeface="Arial" charset="0"/>
          <a:buNone/>
          <a:tabLst/>
          <a:defRPr kumimoji="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bg1"/>
        </a:solidFill>
        <a:ln w="6350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RWE_PowerPoint_dt 1">
        <a:dk1>
          <a:srgbClr val="000000"/>
        </a:dk1>
        <a:lt1>
          <a:srgbClr val="FFFFFF"/>
        </a:lt1>
        <a:dk2>
          <a:srgbClr val="FFE600"/>
        </a:dk2>
        <a:lt2>
          <a:srgbClr val="565A5E"/>
        </a:lt2>
        <a:accent1>
          <a:srgbClr val="0050A6"/>
        </a:accent1>
        <a:accent2>
          <a:srgbClr val="3D67AE"/>
        </a:accent2>
        <a:accent3>
          <a:srgbClr val="FFFFFF"/>
        </a:accent3>
        <a:accent4>
          <a:srgbClr val="000000"/>
        </a:accent4>
        <a:accent5>
          <a:srgbClr val="AAB3D0"/>
        </a:accent5>
        <a:accent6>
          <a:srgbClr val="365D9D"/>
        </a:accent6>
        <a:hlink>
          <a:srgbClr val="99CCFF"/>
        </a:hlink>
        <a:folHlink>
          <a:srgbClr val="99BA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FFE600"/>
      </a:dk2>
      <a:lt2>
        <a:srgbClr val="565A5E"/>
      </a:lt2>
      <a:accent1>
        <a:srgbClr val="0050A6"/>
      </a:accent1>
      <a:accent2>
        <a:srgbClr val="3D67AE"/>
      </a:accent2>
      <a:accent3>
        <a:srgbClr val="FFFFFF"/>
      </a:accent3>
      <a:accent4>
        <a:srgbClr val="000000"/>
      </a:accent4>
      <a:accent5>
        <a:srgbClr val="AAB3D0"/>
      </a:accent5>
      <a:accent6>
        <a:srgbClr val="365D9D"/>
      </a:accent6>
      <a:hlink>
        <a:srgbClr val="99CCFF"/>
      </a:hlink>
      <a:folHlink>
        <a:srgbClr val="99BAD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534</Words>
  <Application>Microsoft Office PowerPoint</Application>
  <PresentationFormat>A4 (210x297 mm)</PresentationFormat>
  <Paragraphs>93</Paragraphs>
  <Slides>11</Slides>
  <Notes>3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3" baseType="lpstr">
      <vt:lpstr>blank</vt:lpstr>
      <vt:lpstr>think-cell Slide</vt:lpstr>
      <vt:lpstr>PowerPoint bemutató</vt:lpstr>
      <vt:lpstr>Kiemelkedő „iparági” munkabiztonsági kockázatok állnak fenn a villamos hálózat üzemeltetése során</vt:lpstr>
      <vt:lpstr>Magas színvonlú technológiát, felszerelést, tréninget biztosítottunk a biztonságos üzemeltetéshez ... </vt:lpstr>
      <vt:lpstr>Magas színvonalú technológiát, felszerelést, tréninget biztosítottunk a biztonságos üzemeltetéshez. </vt:lpstr>
      <vt:lpstr>Úgynevezett „Tabu szabályok*” bevezetését határoztunk el a leginkább kockázatosnak ítélt helyzetek elkerülése érdekében</vt:lpstr>
      <vt:lpstr>A munkabiztonsági kampány részleteit és az eljárásrendet a munkavállalói érdekképviseletekkel egyeztettük</vt:lpstr>
      <vt:lpstr>„Super 8” - a tabu kampány nyolc fejezete</vt:lpstr>
      <vt:lpstr>A kampány lebonyolítását figyelem felhívó eszközökkel segítettük elő. Néhány példa …</vt:lpstr>
      <vt:lpstr>Az igazgatóság elismerésben részesítette a legaktívabb résztvevőket</vt:lpstr>
      <vt:lpstr>Hogyan működik a gyakorlatban?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2014-03-18T14:39:01Z</dcterms:created>
  <dcterms:modified xsi:type="dcterms:W3CDTF">2015-11-04T17:15:22Z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Name">
    <vt:lpwstr>A4</vt:lpwstr>
  </property>
  <property fmtid="{D5CDD505-2E9C-101B-9397-08002B2CF9AE}" pid="3" name="Format Name">
    <vt:lpwstr>ELMU - Emasz</vt:lpwstr>
  </property>
  <property fmtid="{D5CDD505-2E9C-101B-9397-08002B2CF9AE}" pid="4" name="_NewReviewCycle">
    <vt:lpwstr/>
  </property>
</Properties>
</file>